
<file path=[Content_Types].xml><?xml version="1.0" encoding="utf-8"?>
<Types xmlns="http://schemas.openxmlformats.org/package/2006/content-types">
  <Default Extension="png" ContentType="image/png"/>
  <Default Extension="bin" ContentType="audio/unknown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9" r:id="rId2"/>
    <p:sldId id="299" r:id="rId3"/>
    <p:sldId id="337" r:id="rId4"/>
    <p:sldId id="300" r:id="rId5"/>
    <p:sldId id="338" r:id="rId6"/>
    <p:sldId id="328" r:id="rId7"/>
    <p:sldId id="339" r:id="rId8"/>
    <p:sldId id="340" r:id="rId9"/>
    <p:sldId id="341" r:id="rId10"/>
    <p:sldId id="342" r:id="rId11"/>
    <p:sldId id="343" r:id="rId12"/>
    <p:sldId id="344" r:id="rId13"/>
    <p:sldId id="317" r:id="rId14"/>
    <p:sldId id="256" r:id="rId15"/>
    <p:sldId id="257" r:id="rId16"/>
    <p:sldId id="260" r:id="rId17"/>
    <p:sldId id="261" r:id="rId18"/>
    <p:sldId id="262" r:id="rId19"/>
    <p:sldId id="322" r:id="rId20"/>
    <p:sldId id="266" r:id="rId21"/>
    <p:sldId id="264" r:id="rId22"/>
    <p:sldId id="265" r:id="rId23"/>
    <p:sldId id="267" r:id="rId24"/>
    <p:sldId id="271" r:id="rId25"/>
    <p:sldId id="276" r:id="rId26"/>
    <p:sldId id="311" r:id="rId27"/>
    <p:sldId id="312" r:id="rId28"/>
    <p:sldId id="314" r:id="rId29"/>
    <p:sldId id="350" r:id="rId30"/>
    <p:sldId id="315" r:id="rId31"/>
    <p:sldId id="316" r:id="rId32"/>
    <p:sldId id="282" r:id="rId33"/>
    <p:sldId id="283" r:id="rId34"/>
    <p:sldId id="305" r:id="rId35"/>
    <p:sldId id="304" r:id="rId36"/>
    <p:sldId id="287" r:id="rId37"/>
    <p:sldId id="288" r:id="rId38"/>
    <p:sldId id="289" r:id="rId39"/>
    <p:sldId id="290" r:id="rId40"/>
    <p:sldId id="306" r:id="rId41"/>
    <p:sldId id="285" r:id="rId42"/>
    <p:sldId id="308" r:id="rId43"/>
    <p:sldId id="320" r:id="rId44"/>
    <p:sldId id="302" r:id="rId45"/>
    <p:sldId id="303" r:id="rId46"/>
    <p:sldId id="334" r:id="rId47"/>
    <p:sldId id="321" r:id="rId48"/>
    <p:sldId id="319" r:id="rId49"/>
    <p:sldId id="295" r:id="rId50"/>
    <p:sldId id="292" r:id="rId51"/>
    <p:sldId id="291" r:id="rId52"/>
    <p:sldId id="336" r:id="rId53"/>
    <p:sldId id="351" r:id="rId54"/>
    <p:sldId id="345" r:id="rId55"/>
    <p:sldId id="346" r:id="rId56"/>
    <p:sldId id="347" r:id="rId57"/>
    <p:sldId id="348" r:id="rId58"/>
    <p:sldId id="349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FF09"/>
    <a:srgbClr val="4FE70D"/>
    <a:srgbClr val="E9A29E"/>
    <a:srgbClr val="E3857C"/>
    <a:srgbClr val="E17D5B"/>
    <a:srgbClr val="E38232"/>
    <a:srgbClr val="F9780A"/>
    <a:srgbClr val="EBD5F4"/>
    <a:srgbClr val="E04FDC"/>
    <a:srgbClr val="1340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793" autoAdjust="0"/>
  </p:normalViewPr>
  <p:slideViewPr>
    <p:cSldViewPr snapToGrid="0" snapToObjects="1">
      <p:cViewPr>
        <p:scale>
          <a:sx n="85" d="100"/>
          <a:sy n="85" d="100"/>
        </p:scale>
        <p:origin x="-40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26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FEFE0-07E7-0B41-BADB-A19626087925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BE198-7F16-C640-B1B3-44AA045F0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imgur.com</a:t>
            </a:r>
            <a:r>
              <a:rPr lang="en-US" dirty="0" smtClean="0"/>
              <a:t>/gallery/FOY4UW2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DCF00-1C42-F748-982D-D15107CB0C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26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GenPept</a:t>
            </a:r>
            <a:r>
              <a:rPr lang="en-US" dirty="0" smtClean="0"/>
              <a:t> is a database of </a:t>
            </a:r>
            <a:r>
              <a:rPr lang="en-US" dirty="0" err="1" smtClean="0"/>
              <a:t>GenBank</a:t>
            </a:r>
            <a:r>
              <a:rPr lang="en-US" smtClean="0"/>
              <a:t> gene products, namely the translation of all CDS (coding sequence) features with a translation qualifier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BE198-7F16-C640-B1B3-44AA045F0E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87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195</a:t>
            </a:r>
            <a:r>
              <a:rPr lang="en-US" baseline="0" dirty="0" smtClean="0"/>
              <a:t> million 138 thousand 279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BE198-7F16-C640-B1B3-44AA045F0E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01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latin typeface="Times New Roman"/>
                <a:cs typeface="Times New Roman"/>
              </a:rPr>
              <a:t>The nitrogenous bases of the two separate polynucleotide strands are bound together, according to base pairing rules (A with T and C with G), with hydrogen bonds to make double-stranded DNA.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BE198-7F16-C640-B1B3-44AA045F0E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8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24CBADE-7D8E-9641-9E52-C9A5F5B8FFA6}" type="slidenum">
              <a:rPr lang="en-US" sz="1200"/>
              <a:pPr eaLnBrk="1" hangingPunct="1"/>
              <a:t>8</a:t>
            </a:fld>
            <a:endParaRPr lang="en-US" sz="120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4025"/>
            <a:ext cx="5028579" cy="41144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EA0D27A-5D3B-AF41-822F-CF6992CA3B29}" type="slidenum">
              <a:rPr lang="en-US" sz="1200"/>
              <a:pPr eaLnBrk="1" hangingPunct="1"/>
              <a:t>9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4025"/>
            <a:ext cx="5028579" cy="41144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3EE1258-98E5-4B40-A22B-06FE4FCD7D48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4025"/>
            <a:ext cx="5028579" cy="41144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B201EA7-AB97-5847-AC57-2BE2DFFBBE2A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4025"/>
            <a:ext cx="5028579" cy="41144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7D9E725-6337-E946-8992-20DCA01FFFD4}" type="slidenum">
              <a:rPr lang="en-US" sz="1200"/>
              <a:pPr eaLnBrk="1" hangingPunct="1"/>
              <a:t>12</a:t>
            </a:fld>
            <a:endParaRPr lang="en-US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4025"/>
            <a:ext cx="5028579" cy="41144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</a:t>
            </a:r>
            <a:r>
              <a:rPr lang="en-US" dirty="0" err="1" smtClean="0"/>
              <a:t>qNliacSzFks&amp;t</a:t>
            </a:r>
            <a:r>
              <a:rPr lang="en-US" dirty="0" smtClean="0"/>
              <a:t>=88s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BE198-7F16-C640-B1B3-44AA045F0E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99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www.foodandwine.com</a:t>
            </a:r>
            <a:r>
              <a:rPr lang="en-US" dirty="0" smtClean="0"/>
              <a:t>/news/home-</a:t>
            </a:r>
            <a:r>
              <a:rPr lang="en-US" dirty="0" err="1" smtClean="0"/>
              <a:t>dna</a:t>
            </a:r>
            <a:r>
              <a:rPr lang="en-US" smtClean="0"/>
              <a:t>-test-can-determine-your-food-sensitivities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BE198-7F16-C640-B1B3-44AA045F0E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00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30000" dirty="0" smtClean="0"/>
              <a:t>t Google and other search engines typically do not index database-driven websites,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BE198-7F16-C640-B1B3-44AA045F0E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88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8013-EEF8-A24C-B693-48FE15AA4452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872C-CE6C-464F-A386-34913C10A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8013-EEF8-A24C-B693-48FE15AA4452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872C-CE6C-464F-A386-34913C10A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22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8013-EEF8-A24C-B693-48FE15AA4452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872C-CE6C-464F-A386-34913C10A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36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8013-EEF8-A24C-B693-48FE15AA4452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872C-CE6C-464F-A386-34913C10A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71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8013-EEF8-A24C-B693-48FE15AA4452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872C-CE6C-464F-A386-34913C10A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3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8013-EEF8-A24C-B693-48FE15AA4452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872C-CE6C-464F-A386-34913C10A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20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8013-EEF8-A24C-B693-48FE15AA4452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872C-CE6C-464F-A386-34913C10A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53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8013-EEF8-A24C-B693-48FE15AA4452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872C-CE6C-464F-A386-34913C10A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84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8013-EEF8-A24C-B693-48FE15AA4452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872C-CE6C-464F-A386-34913C10A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02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8013-EEF8-A24C-B693-48FE15AA4452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872C-CE6C-464F-A386-34913C10A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1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8013-EEF8-A24C-B693-48FE15AA4452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872C-CE6C-464F-A386-34913C10A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2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08013-EEF8-A24C-B693-48FE15AA4452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5872C-CE6C-464F-A386-34913C10A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gif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chittendensheriff.com/fingerpt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E:%5CBiology%5Cproducts%5C0-13-036843-1%5Csb04128.gi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Y4UW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30"/>
            <a:ext cx="9297112" cy="6842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28394" y="310704"/>
            <a:ext cx="5769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rgbClr val="FFFF00"/>
                </a:solidFill>
                <a:latin typeface="Times New Roman"/>
                <a:cs typeface="Times New Roman"/>
              </a:rPr>
              <a:t>BE A HERO!</a:t>
            </a:r>
            <a:endParaRPr lang="en-US" sz="7200" b="1" dirty="0">
              <a:solidFill>
                <a:srgbClr val="FFFF00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ADN_animatio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073">
            <a:off x="2224765" y="2065787"/>
            <a:ext cx="524675" cy="3423793"/>
          </a:xfrm>
          <a:prstGeom prst="rect">
            <a:avLst/>
          </a:prstGeom>
        </p:spPr>
      </p:pic>
      <p:pic>
        <p:nvPicPr>
          <p:cNvPr id="6" name="Picture 5" descr="ADN_animatio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9878">
            <a:off x="7931503" y="621463"/>
            <a:ext cx="402075" cy="3423793"/>
          </a:xfrm>
          <a:prstGeom prst="rect">
            <a:avLst/>
          </a:prstGeom>
        </p:spPr>
      </p:pic>
      <p:pic>
        <p:nvPicPr>
          <p:cNvPr id="7" name="Picture 6" descr="ADN_animatio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0155">
            <a:off x="707160" y="3111371"/>
            <a:ext cx="387575" cy="3456415"/>
          </a:xfrm>
          <a:prstGeom prst="rect">
            <a:avLst/>
          </a:prstGeom>
        </p:spPr>
      </p:pic>
      <p:pic>
        <p:nvPicPr>
          <p:cNvPr id="8" name="Picture 7" descr="ADN_animatio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073">
            <a:off x="6010001" y="2974741"/>
            <a:ext cx="331408" cy="3441969"/>
          </a:xfrm>
          <a:prstGeom prst="rect">
            <a:avLst/>
          </a:prstGeom>
        </p:spPr>
      </p:pic>
      <p:pic>
        <p:nvPicPr>
          <p:cNvPr id="3" name="Picture 2" descr="DNA_orbit_animated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09" y="1511032"/>
            <a:ext cx="294883" cy="5812913"/>
          </a:xfrm>
          <a:prstGeom prst="rect">
            <a:avLst/>
          </a:prstGeom>
        </p:spPr>
      </p:pic>
      <p:pic>
        <p:nvPicPr>
          <p:cNvPr id="9" name="Picture 8" descr="ADN_animatio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769" y="-209714"/>
            <a:ext cx="261765" cy="3441493"/>
          </a:xfrm>
          <a:prstGeom prst="rect">
            <a:avLst/>
          </a:prstGeom>
        </p:spPr>
      </p:pic>
      <p:pic>
        <p:nvPicPr>
          <p:cNvPr id="10" name="Picture 9" descr="ADN_animatio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073">
            <a:off x="1336" y="770829"/>
            <a:ext cx="486566" cy="3423793"/>
          </a:xfrm>
          <a:prstGeom prst="rect">
            <a:avLst/>
          </a:prstGeom>
        </p:spPr>
      </p:pic>
      <p:pic>
        <p:nvPicPr>
          <p:cNvPr id="11" name="Picture 10" descr="ADN_animatio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073">
            <a:off x="7178921" y="3246152"/>
            <a:ext cx="307892" cy="3423793"/>
          </a:xfrm>
          <a:prstGeom prst="rect">
            <a:avLst/>
          </a:prstGeom>
        </p:spPr>
      </p:pic>
      <p:pic>
        <p:nvPicPr>
          <p:cNvPr id="12" name="Picture 11" descr="DNA_orbit_animated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882" y="1488125"/>
            <a:ext cx="470149" cy="3815993"/>
          </a:xfrm>
          <a:prstGeom prst="rect">
            <a:avLst/>
          </a:prstGeom>
        </p:spPr>
      </p:pic>
      <p:pic>
        <p:nvPicPr>
          <p:cNvPr id="13" name="Picture 12" descr="ADN_animatio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073">
            <a:off x="8516108" y="3674818"/>
            <a:ext cx="260611" cy="2898024"/>
          </a:xfrm>
          <a:prstGeom prst="rect">
            <a:avLst/>
          </a:prstGeom>
        </p:spPr>
      </p:pic>
      <p:pic>
        <p:nvPicPr>
          <p:cNvPr id="14" name="Picture 13" descr="ADN_animatio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073">
            <a:off x="1314591" y="3827218"/>
            <a:ext cx="260611" cy="28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8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06488" y="609600"/>
            <a:ext cx="7097712" cy="9858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b="1" dirty="0">
                <a:solidFill>
                  <a:srgbClr val="000000"/>
                </a:solidFill>
                <a:latin typeface="Palatino" charset="0"/>
              </a:rPr>
              <a:t>The nitrogenous bases </a:t>
            </a:r>
            <a:br>
              <a:rPr lang="en-GB" b="1" dirty="0">
                <a:solidFill>
                  <a:srgbClr val="000000"/>
                </a:solidFill>
                <a:latin typeface="Palatino" charset="0"/>
              </a:rPr>
            </a:br>
            <a:endParaRPr lang="en-US" b="1" dirty="0">
              <a:solidFill>
                <a:srgbClr val="000000"/>
              </a:solidFill>
              <a:latin typeface="Palatino" charset="0"/>
            </a:endParaRPr>
          </a:p>
        </p:txBody>
      </p:sp>
      <p:pic>
        <p:nvPicPr>
          <p:cNvPr id="47107" name="Picture 3" descr="just pur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14600"/>
            <a:ext cx="5462588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1981200" y="1676400"/>
            <a:ext cx="5105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3600" b="1">
                <a:solidFill>
                  <a:srgbClr val="CC0000"/>
                </a:solidFill>
                <a:latin typeface="Palatino" charset="0"/>
                <a:ea typeface="ヒラギノ角ゴ Pro W3" charset="0"/>
                <a:cs typeface="ヒラギノ角ゴ Pro W3" charset="0"/>
              </a:rPr>
              <a:t>Purines</a:t>
            </a:r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990600" y="5943600"/>
            <a:ext cx="716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>
              <a:latin typeface="Palatino" charset="0"/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10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8" grpId="0"/>
      <p:bldP spid="4710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06488" y="609600"/>
            <a:ext cx="7097712" cy="9858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b="1" dirty="0">
                <a:latin typeface="Palatino" charset="0"/>
              </a:rPr>
              <a:t>The nitrogenous bases </a:t>
            </a:r>
            <a:br>
              <a:rPr lang="en-GB" b="1" dirty="0">
                <a:latin typeface="Palatino" charset="0"/>
              </a:rPr>
            </a:br>
            <a:endParaRPr lang="en-US" b="1" dirty="0">
              <a:latin typeface="Palatino" charset="0"/>
            </a:endParaRPr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1981200" y="1600200"/>
            <a:ext cx="5105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3600" b="1">
                <a:solidFill>
                  <a:srgbClr val="CC0000"/>
                </a:solidFill>
                <a:latin typeface="Palatino" charset="0"/>
                <a:ea typeface="ヒラギノ角ゴ Pro W3" charset="0"/>
                <a:cs typeface="ヒラギノ角ゴ Pro W3" charset="0"/>
              </a:rPr>
              <a:t>Pyrimidines</a:t>
            </a:r>
          </a:p>
        </p:txBody>
      </p:sp>
      <p:pic>
        <p:nvPicPr>
          <p:cNvPr id="49156" name="Picture 4" descr="Just pyrimid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438400"/>
            <a:ext cx="422910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838200" y="57912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3200">
                <a:latin typeface="Palatino" charset="0"/>
                <a:ea typeface="ヒラギノ角ゴ Pro W3" charset="0"/>
                <a:cs typeface="ヒラギノ角ゴ Pro W3" charset="0"/>
              </a:rPr>
              <a:t>How are the pyrimidines different from the purines?</a:t>
            </a:r>
            <a:endParaRPr lang="en-US" sz="3600">
              <a:latin typeface="Palatino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2686" y="-282611"/>
            <a:ext cx="48793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i="1" dirty="0" smtClean="0">
                <a:solidFill>
                  <a:srgbClr val="660066"/>
                </a:solidFill>
                <a:effectLst/>
                <a:latin typeface="Times New Roman"/>
                <a:cs typeface="Times New Roman"/>
              </a:rPr>
              <a:t>STEPS/RUNGS</a:t>
            </a:r>
            <a:endParaRPr lang="en-US" sz="5400" dirty="0">
              <a:solidFill>
                <a:srgbClr val="66006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7735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49155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70" decel="1000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770" decel="100000"/>
                                        <p:tgtEl>
                                          <p:spTgt spid="4915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1" dur="77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3" dur="77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70" decel="1000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770" decel="100000"/>
                                        <p:tgtEl>
                                          <p:spTgt spid="4915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2" dur="77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4" dur="77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/>
      <p:bldP spid="491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39800"/>
            <a:ext cx="7435850" cy="787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b="1" dirty="0">
                <a:solidFill>
                  <a:srgbClr val="660066"/>
                </a:solidFill>
                <a:latin typeface="Times New Roman" charset="0"/>
              </a:rPr>
              <a:t>DNA is a polymer formed by base pairing</a:t>
            </a:r>
            <a:r>
              <a:rPr lang="en-GB" sz="4000" b="1" dirty="0">
                <a:solidFill>
                  <a:srgbClr val="660066"/>
                </a:solidFill>
                <a:latin typeface="New York" charset="0"/>
              </a:rPr>
              <a:t>: </a:t>
            </a:r>
            <a:r>
              <a:rPr lang="en-GB" sz="4000" b="1" dirty="0">
                <a:solidFill>
                  <a:srgbClr val="000000"/>
                </a:solidFill>
                <a:latin typeface="New York" charset="0"/>
              </a:rPr>
              <a:t>Base</a:t>
            </a:r>
            <a:r>
              <a:rPr lang="en-GB" sz="4000" b="1" dirty="0">
                <a:solidFill>
                  <a:srgbClr val="660066"/>
                </a:solidFill>
                <a:latin typeface="New York" charset="0"/>
              </a:rPr>
              <a:t> </a:t>
            </a:r>
            <a:r>
              <a:rPr lang="en-GB" sz="4000" b="1" dirty="0">
                <a:solidFill>
                  <a:srgbClr val="000090"/>
                </a:solidFill>
                <a:latin typeface="New York" charset="0"/>
              </a:rPr>
              <a:t>pairing</a:t>
            </a:r>
            <a:r>
              <a:rPr lang="en-GB" sz="4000" b="1" dirty="0">
                <a:solidFill>
                  <a:srgbClr val="660066"/>
                </a:solidFill>
                <a:latin typeface="New York" charset="0"/>
              </a:rPr>
              <a:t> </a:t>
            </a:r>
            <a:r>
              <a:rPr lang="en-GB" sz="4000" b="1" dirty="0">
                <a:solidFill>
                  <a:srgbClr val="FF0000"/>
                </a:solidFill>
                <a:latin typeface="New York" charset="0"/>
              </a:rPr>
              <a:t>rule</a:t>
            </a:r>
            <a:r>
              <a:rPr lang="en-GB" sz="4000" b="1" dirty="0">
                <a:solidFill>
                  <a:srgbClr val="660066"/>
                </a:solidFill>
                <a:latin typeface="New York" charset="0"/>
              </a:rPr>
              <a:t>	</a:t>
            </a:r>
          </a:p>
        </p:txBody>
      </p:sp>
      <p:sp>
        <p:nvSpPr>
          <p:cNvPr id="57347" name="WordArt 3" descr="Narrow vertical"/>
          <p:cNvSpPr>
            <a:spLocks noChangeArrowheads="1" noChangeShapeType="1" noTextEdit="1"/>
          </p:cNvSpPr>
          <p:nvPr/>
        </p:nvSpPr>
        <p:spPr bwMode="auto">
          <a:xfrm>
            <a:off x="685800" y="2514600"/>
            <a:ext cx="3514725" cy="2166938"/>
          </a:xfrm>
          <a:prstGeom prst="rect">
            <a:avLst/>
          </a:prstGeom>
        </p:spPr>
        <p:txBody>
          <a:bodyPr wrap="none" fromWordArt="1">
            <a:prstTxWarp prst="textCurveUp">
              <a:avLst>
                <a:gd name="adj" fmla="val 40356"/>
              </a:avLst>
            </a:prstTxWarp>
          </a:bodyPr>
          <a:lstStyle/>
          <a:p>
            <a:pPr algn="ctr"/>
            <a:r>
              <a:rPr lang="en-US" sz="3600" kern="1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pattFill prst="dashHorz">
                  <a:fgClr>
                    <a:srgbClr val="808080"/>
                  </a:fgClr>
                  <a:bgClr>
                    <a:srgbClr val="FFFF00"/>
                  </a:bgClr>
                </a:pattFill>
                <a:effectLst>
                  <a:outerShdw blurRad="63500" dist="46662" dir="2115817" algn="ctr" rotWithShape="0">
                    <a:srgbClr val="000000">
                      <a:alpha val="79999"/>
                    </a:srgbClr>
                  </a:outerShdw>
                </a:effectLst>
                <a:latin typeface="Arial Black"/>
                <a:ea typeface="Arial Black"/>
                <a:cs typeface="Arial Black"/>
              </a:rPr>
              <a:t>A pairs with T</a:t>
            </a:r>
          </a:p>
          <a:p>
            <a:pPr algn="ctr"/>
            <a:r>
              <a:rPr lang="en-US" sz="3600" kern="1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pattFill prst="dashHorz">
                  <a:fgClr>
                    <a:srgbClr val="808080"/>
                  </a:fgClr>
                  <a:bgClr>
                    <a:srgbClr val="FFFF00"/>
                  </a:bgClr>
                </a:pattFill>
                <a:effectLst>
                  <a:outerShdw blurRad="63500" dist="46662" dir="2115817" algn="ctr" rotWithShape="0">
                    <a:srgbClr val="000000">
                      <a:alpha val="79999"/>
                    </a:srgbClr>
                  </a:outerShdw>
                </a:effectLst>
                <a:latin typeface="Arial Black"/>
                <a:ea typeface="Arial Black"/>
                <a:cs typeface="Arial Black"/>
              </a:rPr>
              <a:t>C pairs with G</a:t>
            </a:r>
          </a:p>
        </p:txBody>
      </p:sp>
      <p:pic>
        <p:nvPicPr>
          <p:cNvPr id="16388" name="Picture 4" descr="3_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05000"/>
            <a:ext cx="4191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81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3266" y="456532"/>
            <a:ext cx="8276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https://</a:t>
            </a:r>
            <a:r>
              <a:rPr lang="en-US" sz="2400" b="1" dirty="0" err="1"/>
              <a:t>www.youtube.com</a:t>
            </a:r>
            <a:r>
              <a:rPr lang="en-US" sz="2400" b="1" dirty="0"/>
              <a:t>/</a:t>
            </a:r>
            <a:r>
              <a:rPr lang="en-US" sz="2400" b="1" dirty="0" err="1"/>
              <a:t>watch?v</a:t>
            </a:r>
            <a:r>
              <a:rPr lang="en-US" sz="2400" b="1" dirty="0"/>
              <a:t>=</a:t>
            </a:r>
            <a:r>
              <a:rPr lang="en-US" sz="2400" b="1" dirty="0" err="1"/>
              <a:t>qNliacSzFks&amp;t</a:t>
            </a:r>
            <a:r>
              <a:rPr lang="en-US" sz="2400" b="1" dirty="0"/>
              <a:t>=1615s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10076" y="1165412"/>
            <a:ext cx="95250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/>
              <a:t>How was DNA discovered?</a:t>
            </a:r>
            <a:endParaRPr lang="en-US" sz="6600" b="1" dirty="0"/>
          </a:p>
        </p:txBody>
      </p:sp>
      <p:pic>
        <p:nvPicPr>
          <p:cNvPr id="4" name="Picture 3" descr="ADN_animatio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17" y="2421514"/>
            <a:ext cx="22987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9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na-rna-chromosomes-double-helix-rotating-animated-gif-18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10050" y="-344572"/>
            <a:ext cx="3439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err="1" smtClean="0">
                <a:latin typeface="Times New Roman"/>
                <a:cs typeface="Times New Roman"/>
              </a:rPr>
              <a:t>Nuclein</a:t>
            </a:r>
            <a:endParaRPr lang="en-US" sz="7200" b="1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786207"/>
            <a:ext cx="83094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Times New Roman"/>
                <a:cs typeface="Times New Roman"/>
              </a:rPr>
              <a:t>Dr. </a:t>
            </a:r>
            <a:r>
              <a:rPr lang="en-US" sz="4800" b="1" dirty="0" err="1" smtClean="0">
                <a:latin typeface="Times New Roman"/>
                <a:cs typeface="Times New Roman"/>
              </a:rPr>
              <a:t>Miescher</a:t>
            </a:r>
            <a:r>
              <a:rPr lang="en-US" sz="4800" b="1" dirty="0" smtClean="0">
                <a:latin typeface="Times New Roman"/>
                <a:cs typeface="Times New Roman"/>
              </a:rPr>
              <a:t> in 1869 was the first researcher to isolate nucleic acids. </a:t>
            </a:r>
          </a:p>
          <a:p>
            <a:r>
              <a:rPr lang="en-US" sz="4800" b="1" dirty="0" smtClean="0">
                <a:latin typeface="Times New Roman"/>
                <a:cs typeface="Times New Roman"/>
              </a:rPr>
              <a:t>He isolated various phosphate-rich chemicals and named them as </a:t>
            </a:r>
            <a:r>
              <a:rPr lang="en-US" sz="4800" b="1" dirty="0" err="1" smtClean="0">
                <a:latin typeface="Times New Roman"/>
                <a:cs typeface="Times New Roman"/>
              </a:rPr>
              <a:t>nuclein</a:t>
            </a:r>
            <a:r>
              <a:rPr lang="en-US" sz="4800" b="1" dirty="0" smtClean="0">
                <a:latin typeface="Times New Roman"/>
                <a:cs typeface="Times New Roman"/>
              </a:rPr>
              <a:t> (now nucleic acids).</a:t>
            </a:r>
            <a:endParaRPr lang="en-US" sz="48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827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iedrich_Miesch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92" y="2331"/>
            <a:ext cx="3602736" cy="49286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8000" y="4978863"/>
            <a:ext cx="83094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Times New Roman"/>
                <a:cs typeface="Times New Roman"/>
              </a:rPr>
              <a:t>Johannes Friedrich </a:t>
            </a:r>
            <a:r>
              <a:rPr lang="en-US" sz="4800" b="1" dirty="0" err="1">
                <a:latin typeface="Times New Roman"/>
                <a:cs typeface="Times New Roman"/>
              </a:rPr>
              <a:t>Miescher</a:t>
            </a:r>
            <a:r>
              <a:rPr lang="en-US" sz="4800" b="1" dirty="0">
                <a:latin typeface="Times New Roman"/>
                <a:cs typeface="Times New Roman"/>
              </a:rPr>
              <a:t> </a:t>
            </a:r>
            <a:r>
              <a:rPr lang="en-US" sz="3600" b="1" dirty="0">
                <a:latin typeface="Times New Roman"/>
                <a:cs typeface="Times New Roman"/>
              </a:rPr>
              <a:t>(13 August 1844 – 26 August 1895)</a:t>
            </a:r>
          </a:p>
        </p:txBody>
      </p:sp>
    </p:spTree>
    <p:extLst>
      <p:ext uri="{BB962C8B-B14F-4D97-AF65-F5344CB8AC3E}">
        <p14:creationId xmlns:p14="http://schemas.microsoft.com/office/powerpoint/2010/main" val="190409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63501" y="305404"/>
            <a:ext cx="8962573" cy="6186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4400" b="1" dirty="0" err="1">
                <a:latin typeface="Times New Roman"/>
                <a:cs typeface="Times New Roman"/>
              </a:rPr>
              <a:t>Miescher</a:t>
            </a:r>
            <a:r>
              <a:rPr lang="en-US" sz="4400" b="1" dirty="0">
                <a:latin typeface="Times New Roman"/>
                <a:cs typeface="Times New Roman"/>
              </a:rPr>
              <a:t> came from a scientific </a:t>
            </a:r>
            <a:r>
              <a:rPr lang="en-US" sz="4400" b="1" dirty="0" smtClean="0">
                <a:latin typeface="Times New Roman"/>
                <a:cs typeface="Times New Roman"/>
              </a:rPr>
              <a:t>family. His </a:t>
            </a:r>
            <a:r>
              <a:rPr lang="en-US" sz="4400" b="1" dirty="0">
                <a:latin typeface="Times New Roman"/>
                <a:cs typeface="Times New Roman"/>
              </a:rPr>
              <a:t>father and his uncle held the chair of anatomy at the University of Basel</a:t>
            </a:r>
            <a:r>
              <a:rPr lang="en-US" sz="4400" b="1" dirty="0" smtClean="0">
                <a:latin typeface="Times New Roman"/>
                <a:cs typeface="Times New Roman"/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4400" b="1" dirty="0">
                <a:latin typeface="Times New Roman"/>
                <a:cs typeface="Times New Roman"/>
              </a:rPr>
              <a:t>In the summer of 1865 </a:t>
            </a:r>
            <a:r>
              <a:rPr lang="en-US" sz="4400" b="1" dirty="0" smtClean="0">
                <a:latin typeface="Times New Roman"/>
                <a:cs typeface="Times New Roman"/>
              </a:rPr>
              <a:t>Friedrich </a:t>
            </a:r>
            <a:r>
              <a:rPr lang="en-US" sz="4400" b="1" dirty="0">
                <a:latin typeface="Times New Roman"/>
                <a:cs typeface="Times New Roman"/>
              </a:rPr>
              <a:t>became ill with typhoid fever, which left him hearing-impaired. However, he still received his MD in </a:t>
            </a:r>
            <a:r>
              <a:rPr lang="en-US" sz="4400" b="1" dirty="0" smtClean="0">
                <a:latin typeface="Times New Roman"/>
                <a:cs typeface="Times New Roman"/>
              </a:rPr>
              <a:t>1868.</a:t>
            </a:r>
          </a:p>
        </p:txBody>
      </p:sp>
    </p:spTree>
    <p:extLst>
      <p:ext uri="{BB962C8B-B14F-4D97-AF65-F5344CB8AC3E}">
        <p14:creationId xmlns:p14="http://schemas.microsoft.com/office/powerpoint/2010/main" val="127203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8386" y="209622"/>
            <a:ext cx="9065384" cy="5909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5400" b="1" dirty="0" smtClean="0">
                <a:latin typeface="Times New Roman"/>
                <a:cs typeface="Times New Roman"/>
              </a:rPr>
              <a:t>Because of his </a:t>
            </a:r>
            <a:r>
              <a:rPr lang="en-US" sz="5400" b="1" dirty="0">
                <a:latin typeface="Times New Roman"/>
                <a:cs typeface="Times New Roman"/>
              </a:rPr>
              <a:t>partial </a:t>
            </a:r>
            <a:r>
              <a:rPr lang="en-US" sz="5400" b="1" dirty="0" smtClean="0">
                <a:latin typeface="Times New Roman"/>
                <a:cs typeface="Times New Roman"/>
              </a:rPr>
              <a:t>deafness, he </a:t>
            </a:r>
            <a:r>
              <a:rPr lang="en-US" sz="5400" b="1" dirty="0">
                <a:latin typeface="Times New Roman"/>
                <a:cs typeface="Times New Roman"/>
              </a:rPr>
              <a:t>turned to </a:t>
            </a:r>
            <a:r>
              <a:rPr lang="en-US" sz="5400" b="1" dirty="0" smtClean="0">
                <a:latin typeface="Times New Roman"/>
                <a:cs typeface="Times New Roman"/>
              </a:rPr>
              <a:t>physiological </a:t>
            </a:r>
            <a:r>
              <a:rPr lang="en-US" sz="5400" b="1" dirty="0">
                <a:latin typeface="Times New Roman"/>
                <a:cs typeface="Times New Roman"/>
              </a:rPr>
              <a:t>chemistry</a:t>
            </a:r>
            <a:r>
              <a:rPr lang="en-US" sz="5400" b="1" dirty="0" smtClean="0">
                <a:latin typeface="Times New Roman"/>
                <a:cs typeface="Times New Roman"/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5400" b="1" dirty="0" smtClean="0">
                <a:latin typeface="Times New Roman"/>
                <a:cs typeface="Times New Roman"/>
              </a:rPr>
              <a:t>He would collect bandages from nearby hospital</a:t>
            </a:r>
            <a:r>
              <a:rPr lang="en-US" sz="5400" b="1" dirty="0">
                <a:latin typeface="Times New Roman"/>
                <a:cs typeface="Times New Roman"/>
              </a:rPr>
              <a:t> </a:t>
            </a:r>
            <a:r>
              <a:rPr lang="en-US" sz="5400" b="1" dirty="0" smtClean="0">
                <a:latin typeface="Times New Roman"/>
                <a:cs typeface="Times New Roman"/>
              </a:rPr>
              <a:t>and wash neutrophils without damaging them.</a:t>
            </a:r>
          </a:p>
        </p:txBody>
      </p:sp>
    </p:spTree>
    <p:extLst>
      <p:ext uri="{BB962C8B-B14F-4D97-AF65-F5344CB8AC3E}">
        <p14:creationId xmlns:p14="http://schemas.microsoft.com/office/powerpoint/2010/main" val="24942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63501" y="392668"/>
            <a:ext cx="91440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400" b="1" dirty="0">
                <a:latin typeface="Times New Roman"/>
                <a:cs typeface="Times New Roman"/>
              </a:rPr>
              <a:t>He was able to isolate </a:t>
            </a:r>
            <a:r>
              <a:rPr lang="en-US" sz="4400" b="1" dirty="0" smtClean="0">
                <a:latin typeface="Times New Roman"/>
                <a:cs typeface="Times New Roman"/>
              </a:rPr>
              <a:t>nuclei free of cytoplasm.</a:t>
            </a:r>
          </a:p>
          <a:p>
            <a:pPr marL="457200" indent="-457200">
              <a:buFont typeface="Arial"/>
              <a:buChar char="•"/>
            </a:pPr>
            <a:r>
              <a:rPr lang="en-US" sz="4400" b="1" dirty="0" smtClean="0">
                <a:latin typeface="Times New Roman"/>
                <a:cs typeface="Times New Roman"/>
              </a:rPr>
              <a:t>He was able to precipitate nuclei and found that they are made up of N</a:t>
            </a:r>
            <a:r>
              <a:rPr lang="en-US" sz="4400" b="1" baseline="-25000" dirty="0" smtClean="0">
                <a:latin typeface="Times New Roman"/>
                <a:cs typeface="Times New Roman"/>
              </a:rPr>
              <a:t>2</a:t>
            </a:r>
            <a:r>
              <a:rPr lang="en-US" sz="4400" b="1" dirty="0" smtClean="0">
                <a:latin typeface="Times New Roman"/>
                <a:cs typeface="Times New Roman"/>
              </a:rPr>
              <a:t> and P. He named them as </a:t>
            </a:r>
            <a:r>
              <a:rPr lang="en-US" sz="4400" b="1" dirty="0" err="1" smtClean="0">
                <a:latin typeface="Times New Roman"/>
                <a:cs typeface="Times New Roman"/>
              </a:rPr>
              <a:t>nuclein</a:t>
            </a:r>
            <a:r>
              <a:rPr lang="en-US" sz="4400" b="1" dirty="0" smtClean="0">
                <a:latin typeface="Times New Roman"/>
                <a:cs typeface="Times New Roman"/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4400" b="1" dirty="0" smtClean="0">
                <a:latin typeface="Times New Roman"/>
                <a:cs typeface="Times New Roman"/>
              </a:rPr>
              <a:t>We now call it as nucleic acid or DNA.</a:t>
            </a:r>
          </a:p>
        </p:txBody>
      </p:sp>
    </p:spTree>
    <p:extLst>
      <p:ext uri="{BB962C8B-B14F-4D97-AF65-F5344CB8AC3E}">
        <p14:creationId xmlns:p14="http://schemas.microsoft.com/office/powerpoint/2010/main" val="160967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7647" y="1468094"/>
            <a:ext cx="7784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Times New Roman"/>
                <a:cs typeface="Times New Roman"/>
              </a:rPr>
              <a:t>Why do you need DNA for?</a:t>
            </a:r>
            <a:endParaRPr lang="en-US" sz="48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569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f-dna-7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094877" cy="69924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88817" y="1348639"/>
            <a:ext cx="7225417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i="1" dirty="0" smtClean="0">
                <a:latin typeface="Times New Roman"/>
                <a:cs typeface="Times New Roman"/>
              </a:rPr>
              <a:t> </a:t>
            </a:r>
            <a:r>
              <a:rPr lang="en-US" sz="8800" b="1" i="1" dirty="0" smtClean="0">
                <a:solidFill>
                  <a:srgbClr val="FFFF00"/>
                </a:solidFill>
                <a:latin typeface="Times New Roman"/>
                <a:cs typeface="Times New Roman"/>
              </a:rPr>
              <a:t>The </a:t>
            </a:r>
            <a:r>
              <a:rPr lang="en-US" sz="8800" b="1" i="1" dirty="0">
                <a:solidFill>
                  <a:srgbClr val="FFFF00"/>
                </a:solidFill>
                <a:latin typeface="Times New Roman"/>
                <a:cs typeface="Times New Roman"/>
              </a:rPr>
              <a:t>carrier of </a:t>
            </a:r>
            <a:endParaRPr lang="en-US" sz="8800" b="1" i="1" dirty="0" smtClean="0">
              <a:solidFill>
                <a:srgbClr val="FFFF00"/>
              </a:solidFill>
              <a:latin typeface="Times New Roman"/>
              <a:cs typeface="Times New Roman"/>
            </a:endParaRPr>
          </a:p>
          <a:p>
            <a:r>
              <a:rPr lang="en-US" sz="8800" b="1" i="1" dirty="0" smtClean="0">
                <a:solidFill>
                  <a:srgbClr val="FFFF00"/>
                </a:solidFill>
                <a:latin typeface="Times New Roman"/>
                <a:cs typeface="Times New Roman"/>
              </a:rPr>
              <a:t>the genetic </a:t>
            </a:r>
            <a:r>
              <a:rPr lang="en-US" sz="88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information</a:t>
            </a:r>
            <a:r>
              <a:rPr lang="en-US" sz="8800" b="1" i="1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3692292" y="-195257"/>
            <a:ext cx="28774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i="1" dirty="0">
                <a:solidFill>
                  <a:srgbClr val="A3FF09"/>
                </a:solidFill>
                <a:effectLst>
                  <a:reflection blurRad="6350" stA="55000" endA="50" endPos="85000" dist="29997" dir="5400000" sy="-100000" algn="bl" rotWithShape="0"/>
                </a:effectLst>
                <a:latin typeface="Times New Roman"/>
                <a:cs typeface="Times New Roman"/>
              </a:rPr>
              <a:t>D</a:t>
            </a:r>
            <a:r>
              <a:rPr lang="en-US" sz="9600" b="1" i="1" dirty="0">
                <a:gradFill flip="none" rotWithShape="1">
                  <a:gsLst>
                    <a:gs pos="0">
                      <a:srgbClr val="660066"/>
                    </a:gs>
                    <a:gs pos="100000">
                      <a:srgbClr val="FFFFFF"/>
                    </a:gs>
                    <a:gs pos="32000">
                      <a:srgbClr val="EBD5F4"/>
                    </a:gs>
                    <a:gs pos="75000">
                      <a:srgbClr val="FFFF00"/>
                    </a:gs>
                    <a:gs pos="87000">
                      <a:srgbClr val="FF00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reflection blurRad="6350" stA="55000" endA="50" endPos="85000" dist="29997" dir="5400000" sy="-100000" algn="bl" rotWithShape="0"/>
                </a:effectLst>
                <a:latin typeface="Times New Roman"/>
                <a:cs typeface="Times New Roman"/>
              </a:rPr>
              <a:t>NA</a:t>
            </a:r>
            <a:endParaRPr lang="en-US" sz="9600" dirty="0">
              <a:gradFill flip="none" rotWithShape="1">
                <a:gsLst>
                  <a:gs pos="0">
                    <a:srgbClr val="660066"/>
                  </a:gs>
                  <a:gs pos="100000">
                    <a:srgbClr val="FFFFFF"/>
                  </a:gs>
                  <a:gs pos="32000">
                    <a:srgbClr val="EBD5F4"/>
                  </a:gs>
                  <a:gs pos="75000">
                    <a:srgbClr val="FFFF00"/>
                  </a:gs>
                  <a:gs pos="87000">
                    <a:srgbClr val="FF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reflection blurRad="6350" stA="55000" endA="50" endPos="85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040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5971" y="1161347"/>
            <a:ext cx="77235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http://</a:t>
            </a:r>
            <a:r>
              <a:rPr lang="en-US" sz="2400" b="1" dirty="0" err="1">
                <a:latin typeface="Times New Roman"/>
                <a:cs typeface="Times New Roman"/>
              </a:rPr>
              <a:t>www.foodandwine.com</a:t>
            </a:r>
            <a:r>
              <a:rPr lang="en-US" sz="2400" b="1" dirty="0">
                <a:latin typeface="Times New Roman"/>
                <a:cs typeface="Times New Roman"/>
              </a:rPr>
              <a:t>/news/home-</a:t>
            </a:r>
            <a:r>
              <a:rPr lang="en-US" sz="2400" b="1" dirty="0" err="1">
                <a:latin typeface="Times New Roman"/>
                <a:cs typeface="Times New Roman"/>
              </a:rPr>
              <a:t>dna</a:t>
            </a:r>
            <a:r>
              <a:rPr lang="en-US" sz="2400" b="1" dirty="0">
                <a:latin typeface="Times New Roman"/>
                <a:cs typeface="Times New Roman"/>
              </a:rPr>
              <a:t>-test-can-determine-your-food-sensitivities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705971" y="2315198"/>
            <a:ext cx="7302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/>
                <a:cs typeface="Times New Roman"/>
              </a:rPr>
              <a:t>https://</a:t>
            </a:r>
            <a:r>
              <a:rPr lang="en-US" sz="4000" dirty="0" err="1">
                <a:latin typeface="Times New Roman"/>
                <a:cs typeface="Times New Roman"/>
              </a:rPr>
              <a:t>www.everlywell.com</a:t>
            </a:r>
            <a:r>
              <a:rPr lang="en-US" sz="4000" dirty="0">
                <a:latin typeface="Times New Roman"/>
                <a:cs typeface="Times New Roman"/>
              </a:rPr>
              <a:t>/products/food-sensitivity/</a:t>
            </a:r>
          </a:p>
        </p:txBody>
      </p:sp>
    </p:spTree>
    <p:extLst>
      <p:ext uri="{BB962C8B-B14F-4D97-AF65-F5344CB8AC3E}">
        <p14:creationId xmlns:p14="http://schemas.microsoft.com/office/powerpoint/2010/main" val="418311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8278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At</a:t>
            </a:r>
            <a:r>
              <a:rPr lang="en-US" sz="4000" b="1" dirty="0">
                <a:solidFill>
                  <a:srgbClr val="FF0000"/>
                </a:solidFill>
                <a:latin typeface="Times New Roman"/>
                <a:cs typeface="Times New Roman"/>
              </a:rPr>
              <a:t>-Home DNA Test Can Determine Your Food Sensitivities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9811" y="1286856"/>
            <a:ext cx="84061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Times New Roman"/>
                <a:cs typeface="Times New Roman"/>
              </a:rPr>
              <a:t>Have you </a:t>
            </a:r>
            <a:r>
              <a:rPr lang="en-US" sz="4000" b="1" dirty="0">
                <a:latin typeface="Times New Roman"/>
                <a:cs typeface="Times New Roman"/>
              </a:rPr>
              <a:t>ever wondered whether you can eat gluten, for example, or if the belly bloat you experience after noshing on cheese is all in your head or a really bad reaction in your body, the test might be for you</a:t>
            </a:r>
            <a:r>
              <a:rPr lang="en-US" sz="4000" b="1" dirty="0" smtClean="0"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101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7472" y="16475"/>
            <a:ext cx="88094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u="sng" dirty="0">
                <a:solidFill>
                  <a:srgbClr val="FF0000"/>
                </a:solidFill>
                <a:latin typeface="Times New Roman"/>
                <a:cs typeface="Times New Roman"/>
              </a:rPr>
              <a:t>Helix-partnered food sensitivity test</a:t>
            </a:r>
          </a:p>
        </p:txBody>
      </p:sp>
      <p:sp>
        <p:nvSpPr>
          <p:cNvPr id="3" name="Rectangle 2"/>
          <p:cNvSpPr/>
          <p:nvPr/>
        </p:nvSpPr>
        <p:spPr>
          <a:xfrm>
            <a:off x="306005" y="1136943"/>
            <a:ext cx="84908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/>
                <a:cs typeface="Times New Roman"/>
              </a:rPr>
              <a:t>Using the </a:t>
            </a:r>
            <a:r>
              <a:rPr lang="en-US" sz="4000" b="1" dirty="0">
                <a:solidFill>
                  <a:srgbClr val="FF0000"/>
                </a:solidFill>
                <a:latin typeface="Times New Roman"/>
                <a:cs typeface="Times New Roman"/>
              </a:rPr>
              <a:t>blood</a:t>
            </a:r>
            <a:r>
              <a:rPr lang="en-US" sz="4000" b="1" dirty="0">
                <a:latin typeface="Times New Roman"/>
                <a:cs typeface="Times New Roman"/>
              </a:rPr>
              <a:t> sample you provide, </a:t>
            </a:r>
            <a:r>
              <a:rPr lang="en-US" sz="4000" b="1" dirty="0" err="1">
                <a:latin typeface="Times New Roman"/>
                <a:cs typeface="Times New Roman"/>
              </a:rPr>
              <a:t>EverlyWell</a:t>
            </a:r>
            <a:r>
              <a:rPr lang="en-US" sz="4000" b="1" dirty="0">
                <a:latin typeface="Times New Roman"/>
                <a:cs typeface="Times New Roman"/>
              </a:rPr>
              <a:t> measures your immune response to </a:t>
            </a:r>
            <a:r>
              <a:rPr lang="en-US" sz="4000" b="1" dirty="0" smtClean="0">
                <a:latin typeface="Times New Roman"/>
                <a:cs typeface="Times New Roman"/>
              </a:rPr>
              <a:t>96 foods. </a:t>
            </a:r>
          </a:p>
          <a:p>
            <a:r>
              <a:rPr lang="en-US" sz="4000" b="1" dirty="0" smtClean="0">
                <a:latin typeface="Times New Roman"/>
                <a:cs typeface="Times New Roman"/>
              </a:rPr>
              <a:t>A </a:t>
            </a:r>
            <a:r>
              <a:rPr lang="en-US" sz="4000" b="1" dirty="0">
                <a:latin typeface="Times New Roman"/>
                <a:cs typeface="Times New Roman"/>
              </a:rPr>
              <a:t>scale of zero to </a:t>
            </a:r>
            <a:r>
              <a:rPr lang="en-US" sz="4000" b="1" dirty="0" smtClean="0">
                <a:latin typeface="Times New Roman"/>
                <a:cs typeface="Times New Roman"/>
              </a:rPr>
              <a:t>three</a:t>
            </a:r>
          </a:p>
          <a:p>
            <a:r>
              <a:rPr lang="en-US" sz="4000" b="1" dirty="0" smtClean="0">
                <a:latin typeface="Times New Roman"/>
                <a:cs typeface="Times New Roman"/>
              </a:rPr>
              <a:t>0=Good to eat</a:t>
            </a:r>
          </a:p>
          <a:p>
            <a:r>
              <a:rPr lang="en-US" sz="4000" b="1" dirty="0" smtClean="0">
                <a:latin typeface="Times New Roman"/>
                <a:cs typeface="Times New Roman"/>
              </a:rPr>
              <a:t>3=Bad Reaction</a:t>
            </a:r>
            <a:endParaRPr lang="en-US" sz="4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319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50743"/>
            <a:ext cx="936171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Times New Roman"/>
                <a:cs typeface="Times New Roman"/>
              </a:rPr>
              <a:t>DNA </a:t>
            </a:r>
            <a:r>
              <a:rPr lang="en-US" sz="6000" b="1" dirty="0">
                <a:latin typeface="Times New Roman"/>
                <a:cs typeface="Times New Roman"/>
              </a:rPr>
              <a:t>fingerprinting is a method used to identify an individual from a sample of DNA by looking </a:t>
            </a:r>
            <a:r>
              <a:rPr lang="en-US" sz="6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at unique patterns in their DNA</a:t>
            </a:r>
            <a:r>
              <a:rPr lang="en-US" sz="6000" b="1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1146388" y="99190"/>
            <a:ext cx="66610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Times New Roman"/>
                <a:cs typeface="Times New Roman"/>
              </a:rPr>
              <a:t>DNA fingerprinting 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28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5142" y="46335"/>
            <a:ext cx="693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Times New Roman"/>
                <a:cs typeface="Times New Roman"/>
              </a:rPr>
              <a:t>GENE THERAPY</a:t>
            </a:r>
            <a:endParaRPr lang="en-US" sz="5400" b="1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181332"/>
            <a:ext cx="892021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Times New Roman"/>
                <a:cs typeface="Times New Roman"/>
              </a:rPr>
              <a:t>Gene therapy is an experimental technique that uses genes to treat or prevent disease. In the future, this technique may allow doctors to treat a disorder by inserting a gene into a patient’s cells instead of using drugs or surgery.</a:t>
            </a:r>
          </a:p>
        </p:txBody>
      </p:sp>
    </p:spTree>
    <p:extLst>
      <p:ext uri="{BB962C8B-B14F-4D97-AF65-F5344CB8AC3E}">
        <p14:creationId xmlns:p14="http://schemas.microsoft.com/office/powerpoint/2010/main" val="230538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602" y="570150"/>
            <a:ext cx="9147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Times New Roman"/>
                <a:cs typeface="Times New Roman"/>
              </a:rPr>
              <a:t>Recombinant DNA Technology</a:t>
            </a:r>
            <a:endParaRPr lang="en-US" sz="4800" b="1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3280" y="2380272"/>
            <a:ext cx="794400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Times New Roman"/>
                <a:cs typeface="Times New Roman"/>
              </a:rPr>
              <a:t>Human Insulin and Human Growth Hormone</a:t>
            </a:r>
            <a:endParaRPr lang="en-US" sz="5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942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02817" y="-72195"/>
            <a:ext cx="89716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/>
                <a:cs typeface="Times New Roman"/>
              </a:rPr>
              <a:t>Isolation of DNA from strawberries, bananas, or cheek cells.</a:t>
            </a:r>
            <a:endParaRPr lang="en-US" sz="4400" b="1" dirty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209548" y="1587500"/>
            <a:ext cx="9404503" cy="5288425"/>
            <a:chOff x="-209548" y="1587500"/>
            <a:chExt cx="9404503" cy="5288425"/>
          </a:xfrm>
        </p:grpSpPr>
        <p:pic>
          <p:nvPicPr>
            <p:cNvPr id="2" name="Picture 1" descr="download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9548" y="2104952"/>
              <a:ext cx="2857500" cy="2857500"/>
            </a:xfrm>
            <a:prstGeom prst="rect">
              <a:avLst/>
            </a:prstGeom>
          </p:spPr>
        </p:pic>
        <p:pic>
          <p:nvPicPr>
            <p:cNvPr id="3" name="Picture 2" descr="download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079" y="2164233"/>
              <a:ext cx="3289300" cy="2463800"/>
            </a:xfrm>
            <a:prstGeom prst="rect">
              <a:avLst/>
            </a:prstGeom>
          </p:spPr>
        </p:pic>
        <p:pic>
          <p:nvPicPr>
            <p:cNvPr id="6" name="Picture 5" descr="images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655" y="1587500"/>
              <a:ext cx="3289300" cy="2993946"/>
            </a:xfrm>
            <a:prstGeom prst="rect">
              <a:avLst/>
            </a:prstGeom>
          </p:spPr>
        </p:pic>
        <p:pic>
          <p:nvPicPr>
            <p:cNvPr id="7" name="Picture 6" descr="genecuisine1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189" y="4615325"/>
              <a:ext cx="3657600" cy="2260600"/>
            </a:xfrm>
            <a:prstGeom prst="rect">
              <a:avLst/>
            </a:prstGeom>
          </p:spPr>
        </p:pic>
      </p:grpSp>
      <p:pic>
        <p:nvPicPr>
          <p:cNvPr id="8" name="Picture 7" descr="animated-strawberry-image-0046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88" y="5072529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7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wnlo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04" y="1390032"/>
            <a:ext cx="8348895" cy="43364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2436" y="6068"/>
            <a:ext cx="57877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Times New Roman"/>
                <a:cs typeface="Times New Roman"/>
              </a:rPr>
              <a:t>AM I RIGHT?</a:t>
            </a:r>
            <a:endParaRPr lang="en-US" sz="6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390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1200" y="887568"/>
            <a:ext cx="706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=M4zHVRLXkgw&amp;t=5s</a:t>
            </a:r>
          </a:p>
        </p:txBody>
      </p:sp>
      <p:sp>
        <p:nvSpPr>
          <p:cNvPr id="3" name="Rectangle 2"/>
          <p:cNvSpPr/>
          <p:nvPr/>
        </p:nvSpPr>
        <p:spPr>
          <a:xfrm>
            <a:off x="711199" y="1531035"/>
            <a:ext cx="6688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=B_PQ8qYtUL0&amp;t=1s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1866" y="2101390"/>
            <a:ext cx="77385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/>
                <a:cs typeface="Times New Roman"/>
              </a:rPr>
              <a:t>1.What is the blueprint of life?</a:t>
            </a:r>
          </a:p>
          <a:p>
            <a:r>
              <a:rPr lang="en-US" sz="4000" b="1" dirty="0" smtClean="0">
                <a:latin typeface="Times New Roman"/>
                <a:cs typeface="Times New Roman"/>
              </a:rPr>
              <a:t>2.What is the major function of DNA?</a:t>
            </a:r>
          </a:p>
          <a:p>
            <a:endParaRPr lang="en-US" sz="4000" b="1" dirty="0" smtClean="0">
              <a:latin typeface="Times New Roman"/>
              <a:cs typeface="Times New Roman"/>
            </a:endParaRPr>
          </a:p>
          <a:p>
            <a:endParaRPr lang="en-US" sz="4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095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838200" y="-1243093"/>
            <a:ext cx="7632700" cy="679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sz="3600" b="1" dirty="0">
              <a:latin typeface="Tahoma" charset="0"/>
            </a:endParaRPr>
          </a:p>
          <a:p>
            <a:pPr algn="ctr"/>
            <a:r>
              <a:rPr lang="en-US" sz="3600" b="1" u="sng" dirty="0">
                <a:latin typeface="Tahoma" charset="0"/>
              </a:rPr>
              <a:t>DNA is </a:t>
            </a:r>
            <a:r>
              <a:rPr lang="en-US" sz="3600" b="1" u="sng" dirty="0">
                <a:solidFill>
                  <a:srgbClr val="CC0000"/>
                </a:solidFill>
                <a:latin typeface="Tahoma" charset="0"/>
              </a:rPr>
              <a:t>packed tightly</a:t>
            </a:r>
            <a:r>
              <a:rPr lang="en-US" sz="3600" b="1" u="sng" dirty="0">
                <a:latin typeface="Tahoma" charset="0"/>
              </a:rPr>
              <a:t> in the cell</a:t>
            </a:r>
          </a:p>
          <a:p>
            <a:pPr algn="ctr"/>
            <a:r>
              <a:rPr lang="en-US" b="1" dirty="0">
                <a:solidFill>
                  <a:srgbClr val="CC0000"/>
                </a:solidFill>
                <a:latin typeface="Tahoma" charset="0"/>
              </a:rPr>
              <a:t>Learning Target:  Describe the structure of a    </a:t>
            </a:r>
          </a:p>
          <a:p>
            <a:pPr algn="ctr"/>
            <a:r>
              <a:rPr lang="en-US" b="1" dirty="0">
                <a:solidFill>
                  <a:srgbClr val="CC0000"/>
                </a:solidFill>
                <a:latin typeface="Tahoma" charset="0"/>
              </a:rPr>
              <a:t>          DNA molecule</a:t>
            </a:r>
          </a:p>
          <a:p>
            <a:pPr algn="ctr"/>
            <a:endParaRPr lang="en-US" sz="3600" b="1" dirty="0">
              <a:solidFill>
                <a:srgbClr val="CC0000"/>
              </a:solidFill>
              <a:latin typeface="Tahoma" charset="0"/>
            </a:endParaRPr>
          </a:p>
          <a:p>
            <a:pPr algn="ctr"/>
            <a:endParaRPr lang="en-US" sz="20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21506" name="Picture 3" descr="bio_ch12_62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1732258"/>
            <a:ext cx="63436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644991" y="1363928"/>
            <a:ext cx="21509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 dirty="0" smtClean="0"/>
              <a:t>CHROMOSOME</a:t>
            </a:r>
            <a:endParaRPr lang="en-US" sz="2000" b="1" dirty="0"/>
          </a:p>
        </p:txBody>
      </p:sp>
      <p:sp>
        <p:nvSpPr>
          <p:cNvPr id="21508" name="Text Box 5"/>
          <p:cNvSpPr txBox="1">
            <a:spLocks noChangeArrowheads="1"/>
          </p:cNvSpPr>
          <p:nvPr/>
        </p:nvSpPr>
        <p:spPr bwMode="auto">
          <a:xfrm>
            <a:off x="4495800" y="5358901"/>
            <a:ext cx="14914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 dirty="0" smtClean="0"/>
              <a:t>HISTONES</a:t>
            </a:r>
            <a:endParaRPr lang="en-US" sz="2000" b="1" dirty="0"/>
          </a:p>
        </p:txBody>
      </p:sp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7391213" y="2295619"/>
            <a:ext cx="15315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 dirty="0"/>
              <a:t>DNA double</a:t>
            </a:r>
          </a:p>
          <a:p>
            <a:r>
              <a:rPr lang="en-US" sz="2000" b="1" dirty="0"/>
              <a:t>helix</a:t>
            </a:r>
          </a:p>
        </p:txBody>
      </p:sp>
      <p:sp>
        <p:nvSpPr>
          <p:cNvPr id="21510" name="Text Box 7"/>
          <p:cNvSpPr txBox="1">
            <a:spLocks noChangeArrowheads="1"/>
          </p:cNvSpPr>
          <p:nvPr/>
        </p:nvSpPr>
        <p:spPr bwMode="auto">
          <a:xfrm>
            <a:off x="2105774" y="4409798"/>
            <a:ext cx="13200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 dirty="0"/>
              <a:t>Supercoils</a:t>
            </a:r>
          </a:p>
        </p:txBody>
      </p:sp>
    </p:spTree>
    <p:extLst>
      <p:ext uri="{BB962C8B-B14F-4D97-AF65-F5344CB8AC3E}">
        <p14:creationId xmlns:p14="http://schemas.microsoft.com/office/powerpoint/2010/main" val="94355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9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9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200" b="1">
                <a:latin typeface="Comic Sans MS" charset="0"/>
              </a:rPr>
              <a:t>You can tell people apart by their fingerprints because everyone</a:t>
            </a:r>
            <a:r>
              <a:rPr lang="ja-JP" altLang="en-US" sz="3200" b="1">
                <a:latin typeface="Comic Sans MS" charset="0"/>
              </a:rPr>
              <a:t>’</a:t>
            </a:r>
            <a:r>
              <a:rPr lang="en-US" sz="3200" b="1">
                <a:latin typeface="Comic Sans MS" charset="0"/>
              </a:rPr>
              <a:t>s are a little bit different…</a:t>
            </a:r>
          </a:p>
        </p:txBody>
      </p:sp>
      <p:pic>
        <p:nvPicPr>
          <p:cNvPr id="4099" name="Picture 3" descr="Fingerprint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81200"/>
            <a:ext cx="2451100" cy="31242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396875" y="11493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4101" name="Picture 5" descr="fin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81200"/>
            <a:ext cx="2514600" cy="31242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381000" y="5562600"/>
            <a:ext cx="8763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2800" b="1">
              <a:latin typeface="Comic Sans MS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457200" y="5486400"/>
            <a:ext cx="8459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DNA is like a fingerprint because </a:t>
            </a:r>
            <a:r>
              <a:rPr lang="en-US" sz="2400" b="1" i="1" dirty="0">
                <a:solidFill>
                  <a:srgbClr val="FF0000"/>
                </a:solidFill>
              </a:rPr>
              <a:t>everyone</a:t>
            </a:r>
            <a:r>
              <a:rPr lang="ja-JP" altLang="en-US" sz="2400" b="1" i="1" dirty="0">
                <a:solidFill>
                  <a:schemeClr val="tx2"/>
                </a:solidFill>
              </a:rPr>
              <a:t>’</a:t>
            </a:r>
            <a:r>
              <a:rPr lang="en-US" sz="2400" b="1" i="1" dirty="0">
                <a:solidFill>
                  <a:schemeClr val="tx2"/>
                </a:solidFill>
              </a:rPr>
              <a:t>s is a little different!</a:t>
            </a:r>
          </a:p>
        </p:txBody>
      </p:sp>
    </p:spTree>
    <p:extLst>
      <p:ext uri="{BB962C8B-B14F-4D97-AF65-F5344CB8AC3E}">
        <p14:creationId xmlns:p14="http://schemas.microsoft.com/office/powerpoint/2010/main" val="106424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333" y="275167"/>
            <a:ext cx="8720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3007E"/>
                </a:solidFill>
                <a:latin typeface="Times New Roman"/>
                <a:cs typeface="Times New Roman"/>
              </a:rPr>
              <a:t>DNA isolation from strawberries</a:t>
            </a:r>
            <a:endParaRPr lang="en-US" sz="4800" b="1" dirty="0">
              <a:solidFill>
                <a:srgbClr val="73007E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422401"/>
            <a:ext cx="87206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3007E"/>
                </a:solidFill>
                <a:latin typeface="Times New Roman"/>
                <a:cs typeface="Times New Roman"/>
              </a:rPr>
              <a:t>1 strawberry</a:t>
            </a:r>
          </a:p>
          <a:p>
            <a:r>
              <a:rPr lang="en-US" sz="3600" b="1" dirty="0" smtClean="0">
                <a:solidFill>
                  <a:srgbClr val="222268"/>
                </a:solidFill>
                <a:latin typeface="Times New Roman"/>
                <a:cs typeface="Times New Roman"/>
              </a:rPr>
              <a:t>10 ml extraction buffer</a:t>
            </a:r>
          </a:p>
          <a:p>
            <a:r>
              <a:rPr lang="en-US" sz="3600" b="1" dirty="0" smtClean="0">
                <a:solidFill>
                  <a:srgbClr val="73007E"/>
                </a:solidFill>
                <a:latin typeface="Times New Roman"/>
                <a:cs typeface="Times New Roman"/>
              </a:rPr>
              <a:t>15 ml ice </a:t>
            </a:r>
            <a:r>
              <a:rPr lang="en-US" sz="3600" b="1" dirty="0" smtClean="0">
                <a:solidFill>
                  <a:srgbClr val="222268"/>
                </a:solidFill>
                <a:latin typeface="Times New Roman"/>
                <a:cs typeface="Times New Roman"/>
              </a:rPr>
              <a:t>cold</a:t>
            </a:r>
            <a:r>
              <a:rPr lang="en-US" sz="3600" b="1" dirty="0" smtClean="0">
                <a:solidFill>
                  <a:srgbClr val="73007E"/>
                </a:solidFill>
                <a:latin typeface="Times New Roman"/>
                <a:cs typeface="Times New Roman"/>
              </a:rPr>
              <a:t> </a:t>
            </a:r>
            <a:r>
              <a:rPr lang="en-US" sz="3600" b="1" dirty="0" smtClean="0">
                <a:solidFill>
                  <a:srgbClr val="222268"/>
                </a:solidFill>
                <a:latin typeface="Times New Roman"/>
                <a:cs typeface="Times New Roman"/>
              </a:rPr>
              <a:t>ethanol or hand sanitizer</a:t>
            </a:r>
          </a:p>
          <a:p>
            <a:r>
              <a:rPr lang="en-US" sz="3600" b="1" dirty="0" smtClean="0">
                <a:latin typeface="Times New Roman"/>
                <a:cs typeface="Times New Roman"/>
              </a:rPr>
              <a:t>Half cup hot water, a teaspoon salt,</a:t>
            </a:r>
            <a:r>
              <a:rPr lang="en-US" sz="3600" b="1" dirty="0" smtClean="0">
                <a:solidFill>
                  <a:srgbClr val="73007E"/>
                </a:solidFill>
                <a:latin typeface="Times New Roman"/>
                <a:cs typeface="Times New Roman"/>
              </a:rPr>
              <a:t> </a:t>
            </a:r>
            <a:r>
              <a:rPr lang="en-US" sz="3600" b="1" dirty="0" smtClean="0">
                <a:solidFill>
                  <a:srgbClr val="13400E"/>
                </a:solidFill>
                <a:latin typeface="Times New Roman"/>
                <a:cs typeface="Times New Roman"/>
              </a:rPr>
              <a:t>teaspoon dish detergent.</a:t>
            </a:r>
          </a:p>
        </p:txBody>
      </p:sp>
      <p:pic>
        <p:nvPicPr>
          <p:cNvPr id="6" name="Picture 5" descr="prt_500x439_1488043388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2405530"/>
            <a:ext cx="2958353" cy="4318000"/>
          </a:xfrm>
          <a:prstGeom prst="rect">
            <a:avLst/>
          </a:prstGeom>
        </p:spPr>
      </p:pic>
      <p:pic>
        <p:nvPicPr>
          <p:cNvPr id="7" name="Picture 6" descr="animated-strawberry-image-0046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17" y="113553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8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3" y="1049871"/>
            <a:ext cx="9008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Times New Roman"/>
                <a:cs typeface="Times New Roman"/>
              </a:rPr>
              <a:t>FINISH THE WORKSHEET</a:t>
            </a:r>
            <a:endParaRPr lang="en-US" sz="5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32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16856" y="1137986"/>
            <a:ext cx="936085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smtClean="0">
                <a:latin typeface="Times New Roman"/>
                <a:cs typeface="Times New Roman"/>
              </a:rPr>
              <a:t> Study of the genome </a:t>
            </a:r>
          </a:p>
          <a:p>
            <a:r>
              <a:rPr lang="en-US" sz="8000" b="1" smtClean="0">
                <a:latin typeface="Times New Roman"/>
                <a:cs typeface="Times New Roman"/>
              </a:rPr>
              <a:t>or all the genes in an </a:t>
            </a:r>
          </a:p>
          <a:p>
            <a:r>
              <a:rPr lang="en-US" sz="8000" b="1" smtClean="0">
                <a:latin typeface="Times New Roman"/>
                <a:cs typeface="Times New Roman"/>
              </a:rPr>
              <a:t>Organism.</a:t>
            </a:r>
            <a:endParaRPr lang="en-US" sz="8000" b="1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02705" y="-337537"/>
            <a:ext cx="51090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i="1" dirty="0" smtClean="0">
                <a:solidFill>
                  <a:prstClr val="black"/>
                </a:solidFill>
                <a:latin typeface="Times New Roman"/>
                <a:cs typeface="Times New Roman"/>
              </a:rPr>
              <a:t>G</a:t>
            </a:r>
            <a:r>
              <a:rPr lang="en-US" sz="72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lang="en-US" sz="7200" b="1" i="1" dirty="0" smtClean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lang="en-US" sz="7200" b="1" i="1" dirty="0" smtClean="0">
                <a:solidFill>
                  <a:srgbClr val="0070C0"/>
                </a:solidFill>
                <a:latin typeface="Times New Roman"/>
                <a:cs typeface="Times New Roman"/>
              </a:rPr>
              <a:t>O</a:t>
            </a:r>
            <a:r>
              <a:rPr lang="en-US" sz="7200" b="1" i="1" dirty="0" smtClean="0">
                <a:solidFill>
                  <a:srgbClr val="00B050"/>
                </a:solidFill>
                <a:latin typeface="Times New Roman"/>
                <a:cs typeface="Times New Roman"/>
              </a:rPr>
              <a:t>M</a:t>
            </a:r>
            <a:r>
              <a:rPr lang="en-US" sz="7200" b="1" i="1" dirty="0" smtClean="0">
                <a:solidFill>
                  <a:srgbClr val="7030A0"/>
                </a:solidFill>
                <a:latin typeface="Times New Roman"/>
                <a:cs typeface="Times New Roman"/>
              </a:rPr>
              <a:t>I</a:t>
            </a:r>
            <a:r>
              <a:rPr lang="en-US" sz="7200" b="1" i="1" dirty="0" smtClean="0">
                <a:solidFill>
                  <a:prstClr val="black"/>
                </a:solidFill>
                <a:latin typeface="Times New Roman"/>
                <a:cs typeface="Times New Roman"/>
              </a:rPr>
              <a:t>CS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220619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9612" y="-265504"/>
            <a:ext cx="70961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latin typeface="Times New Roman"/>
                <a:cs typeface="Times New Roman"/>
              </a:rPr>
              <a:t>BIOINFORMATICS</a:t>
            </a:r>
            <a:endParaRPr lang="en-US" sz="6000" b="1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2134" y="869831"/>
            <a:ext cx="89323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Times New Roman"/>
                <a:cs typeface="Times New Roman"/>
              </a:rPr>
              <a:t>Convergence of biology and computer science to store, retrieve, and analyze data.</a:t>
            </a:r>
            <a:endParaRPr lang="en-US" sz="6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268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1662" y="1120886"/>
            <a:ext cx="871220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i="1" dirty="0" smtClean="0">
                <a:latin typeface="Times New Roman"/>
                <a:cs typeface="Times New Roman"/>
              </a:rPr>
              <a:t>Sometimes </a:t>
            </a:r>
            <a:r>
              <a:rPr lang="en-US" sz="6600" b="1" i="1" dirty="0">
                <a:latin typeface="Times New Roman"/>
                <a:cs typeface="Times New Roman"/>
              </a:rPr>
              <a:t>called </a:t>
            </a:r>
            <a:r>
              <a:rPr lang="en-US" sz="6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computational </a:t>
            </a:r>
            <a:r>
              <a:rPr lang="en-US" sz="6600" b="1" i="1" dirty="0">
                <a:solidFill>
                  <a:srgbClr val="660066"/>
                </a:solidFill>
                <a:latin typeface="Times New Roman"/>
                <a:cs typeface="Times New Roman"/>
              </a:rPr>
              <a:t>molecula</a:t>
            </a:r>
            <a:r>
              <a:rPr lang="en-US" sz="6600" b="1" i="1" dirty="0">
                <a:latin typeface="Times New Roman"/>
                <a:cs typeface="Times New Roman"/>
              </a:rPr>
              <a:t>r </a:t>
            </a:r>
            <a:r>
              <a:rPr lang="en-US" sz="6600" b="1" i="1" dirty="0" smtClean="0">
                <a:solidFill>
                  <a:srgbClr val="13400E"/>
                </a:solidFill>
                <a:latin typeface="Times New Roman"/>
                <a:cs typeface="Times New Roman"/>
              </a:rPr>
              <a:t>biology.</a:t>
            </a:r>
            <a:endParaRPr lang="en-US" sz="6600" b="1" i="1" dirty="0">
              <a:solidFill>
                <a:srgbClr val="13400E"/>
              </a:solidFill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08601" y="196338"/>
            <a:ext cx="57138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latin typeface="Times New Roman"/>
                <a:cs typeface="Times New Roman"/>
              </a:rPr>
              <a:t>BIOINFORMATICS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37912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715" y="753099"/>
            <a:ext cx="86698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atin typeface="Times New Roman"/>
                <a:cs typeface="Times New Roman"/>
              </a:rPr>
              <a:t>Sequence </a:t>
            </a:r>
          </a:p>
          <a:p>
            <a:r>
              <a:rPr lang="en-US" sz="4800" b="1" dirty="0" smtClean="0">
                <a:latin typeface="Times New Roman"/>
                <a:cs typeface="Times New Roman"/>
              </a:rPr>
              <a:t>Structural</a:t>
            </a:r>
          </a:p>
          <a:p>
            <a:r>
              <a:rPr lang="en-US" sz="4800" b="1" dirty="0" smtClean="0">
                <a:latin typeface="Times New Roman"/>
                <a:cs typeface="Times New Roman"/>
              </a:rPr>
              <a:t>Functional </a:t>
            </a:r>
            <a:r>
              <a:rPr lang="en-US" sz="4800" b="1" dirty="0">
                <a:latin typeface="Times New Roman"/>
                <a:cs typeface="Times New Roman"/>
              </a:rPr>
              <a:t>analysis of genes and genomes and their corresponding </a:t>
            </a:r>
            <a:r>
              <a:rPr lang="en-US" sz="4800" b="1" dirty="0" smtClean="0">
                <a:latin typeface="Times New Roman"/>
                <a:cs typeface="Times New Roman"/>
              </a:rPr>
              <a:t>products.</a:t>
            </a:r>
            <a:endParaRPr lang="en-US" sz="4800" b="1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83308" y="-72603"/>
            <a:ext cx="52530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atin typeface="Times New Roman"/>
                <a:cs typeface="Times New Roman"/>
              </a:rPr>
              <a:t>BIOINFORMATICS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67096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9336" y="644668"/>
            <a:ext cx="8293256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Nucleotide </a:t>
            </a:r>
            <a:r>
              <a:rPr lang="en-US" sz="4800" b="1" dirty="0"/>
              <a:t>sequences </a:t>
            </a:r>
            <a:endParaRPr lang="en-US" sz="4800" b="1" dirty="0" smtClean="0"/>
          </a:p>
          <a:p>
            <a:r>
              <a:rPr lang="en-US" sz="4800" b="1" dirty="0" smtClean="0"/>
              <a:t>Protein sequences</a:t>
            </a:r>
          </a:p>
          <a:p>
            <a:r>
              <a:rPr lang="en-US" sz="4800" b="1" dirty="0" smtClean="0"/>
              <a:t>Biology</a:t>
            </a:r>
          </a:p>
          <a:p>
            <a:r>
              <a:rPr lang="en-US" sz="4800" b="1" dirty="0" smtClean="0"/>
              <a:t>Computer science</a:t>
            </a:r>
          </a:p>
          <a:p>
            <a:r>
              <a:rPr lang="en-US" sz="4800" b="1" dirty="0" smtClean="0"/>
              <a:t>Mathematics mainly algorithms</a:t>
            </a:r>
          </a:p>
          <a:p>
            <a:r>
              <a:rPr lang="en-US" sz="4800" b="1" dirty="0" smtClean="0"/>
              <a:t>Statistics</a:t>
            </a:r>
            <a:endParaRPr lang="en-US" sz="4800" b="1" dirty="0"/>
          </a:p>
        </p:txBody>
      </p:sp>
      <p:sp>
        <p:nvSpPr>
          <p:cNvPr id="3" name="Rectangle 2"/>
          <p:cNvSpPr/>
          <p:nvPr/>
        </p:nvSpPr>
        <p:spPr>
          <a:xfrm>
            <a:off x="2232718" y="-72603"/>
            <a:ext cx="52530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atin typeface="Times New Roman"/>
                <a:cs typeface="Times New Roman"/>
              </a:rPr>
              <a:t>BIOINFORMATICS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77037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703608"/>
            <a:ext cx="860961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err="1" smtClean="0">
                <a:latin typeface="Times New Roman"/>
                <a:cs typeface="Times New Roman"/>
              </a:rPr>
              <a:t>GenBank</a:t>
            </a:r>
            <a:r>
              <a:rPr lang="en-US" sz="4400" b="1" dirty="0">
                <a:latin typeface="Times New Roman"/>
                <a:cs typeface="Times New Roman"/>
              </a:rPr>
              <a:t> </a:t>
            </a:r>
            <a:r>
              <a:rPr lang="en-US" sz="4400" b="1" dirty="0" smtClean="0">
                <a:latin typeface="Times New Roman"/>
                <a:cs typeface="Times New Roman"/>
              </a:rPr>
              <a:t>is </a:t>
            </a:r>
            <a:r>
              <a:rPr lang="en-US" sz="4400" b="1" dirty="0">
                <a:latin typeface="Times New Roman"/>
                <a:cs typeface="Times New Roman"/>
              </a:rPr>
              <a:t>currently housing over twenty-two billion sequence </a:t>
            </a:r>
            <a:r>
              <a:rPr lang="en-US" sz="4400" b="1" dirty="0" smtClean="0">
                <a:latin typeface="Times New Roman"/>
                <a:cs typeface="Times New Roman"/>
              </a:rPr>
              <a:t>records.</a:t>
            </a:r>
            <a:endParaRPr lang="en-US" sz="4400" b="1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635110"/>
            <a:ext cx="89198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Times New Roman"/>
                <a:cs typeface="Times New Roman"/>
              </a:rPr>
              <a:t>Main goal is to figure out what biological data means?</a:t>
            </a:r>
          </a:p>
          <a:p>
            <a:r>
              <a:rPr lang="en-US" sz="4800" b="1" dirty="0" smtClean="0">
                <a:latin typeface="Times New Roman"/>
                <a:cs typeface="Times New Roman"/>
              </a:rPr>
              <a:t>Housing or storing data is important. </a:t>
            </a:r>
            <a:endParaRPr lang="en-US" sz="4800" b="1" dirty="0">
              <a:latin typeface="Times New Roman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32718" y="-72603"/>
            <a:ext cx="52530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atin typeface="Times New Roman"/>
                <a:cs typeface="Times New Roman"/>
              </a:rPr>
              <a:t>BIOINFORMATICS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61680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9707" y="1113568"/>
            <a:ext cx="780770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smtClean="0"/>
              <a:t>Allows </a:t>
            </a:r>
            <a:r>
              <a:rPr lang="en-US" sz="5400" b="1" dirty="0"/>
              <a:t>scientists to use bioinformatics to design and prescribe personal medications to individuals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05150" y="-63758"/>
            <a:ext cx="68722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prstClr val="black"/>
                </a:solidFill>
              </a:rPr>
              <a:t>Pharmacogenomics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30627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12715" y="-133268"/>
            <a:ext cx="23208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atin typeface="Times New Roman"/>
                <a:cs typeface="Times New Roman"/>
              </a:rPr>
              <a:t>NCBI</a:t>
            </a:r>
            <a:endParaRPr lang="en-US" sz="6600" b="1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31981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566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342" y="648760"/>
            <a:ext cx="835028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latin typeface="Times New Roman"/>
                <a:cs typeface="Times New Roman"/>
              </a:rPr>
              <a:t>A </a:t>
            </a:r>
            <a:r>
              <a:rPr lang="en-US" sz="4400" b="1" dirty="0">
                <a:latin typeface="Times New Roman"/>
                <a:cs typeface="Times New Roman"/>
              </a:rPr>
              <a:t>thread-like chain of nucleotides carrying the genetic instructions </a:t>
            </a:r>
            <a:r>
              <a:rPr lang="en-US" sz="4400" b="1" dirty="0" smtClean="0">
                <a:latin typeface="Times New Roman"/>
                <a:cs typeface="Times New Roman"/>
              </a:rPr>
              <a:t>for:</a:t>
            </a:r>
          </a:p>
          <a:p>
            <a:r>
              <a:rPr lang="en-US" sz="4400" b="1" dirty="0" smtClean="0">
                <a:latin typeface="Times New Roman"/>
                <a:cs typeface="Times New Roman"/>
              </a:rPr>
              <a:t>growth </a:t>
            </a:r>
          </a:p>
          <a:p>
            <a:r>
              <a:rPr lang="en-US" sz="4400" b="1" dirty="0" smtClean="0">
                <a:latin typeface="Times New Roman"/>
                <a:cs typeface="Times New Roman"/>
              </a:rPr>
              <a:t>development</a:t>
            </a:r>
          </a:p>
          <a:p>
            <a:r>
              <a:rPr lang="en-US" sz="4400" b="1" dirty="0" smtClean="0">
                <a:latin typeface="Times New Roman"/>
                <a:cs typeface="Times New Roman"/>
              </a:rPr>
              <a:t>cell function </a:t>
            </a:r>
            <a:r>
              <a:rPr lang="en-US" sz="4400" b="1" dirty="0">
                <a:latin typeface="Times New Roman"/>
                <a:cs typeface="Times New Roman"/>
              </a:rPr>
              <a:t>and </a:t>
            </a:r>
            <a:endParaRPr lang="en-US" sz="4400" b="1" dirty="0" smtClean="0">
              <a:latin typeface="Times New Roman"/>
              <a:cs typeface="Times New Roman"/>
            </a:endParaRPr>
          </a:p>
          <a:p>
            <a:r>
              <a:rPr lang="en-US" sz="4400" b="1" dirty="0" smtClean="0">
                <a:latin typeface="Times New Roman"/>
                <a:cs typeface="Times New Roman"/>
              </a:rPr>
              <a:t>reproduction</a:t>
            </a:r>
            <a:endParaRPr lang="en-US" sz="4400" b="1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88868" y="-402175"/>
            <a:ext cx="242927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i="1" dirty="0">
                <a:solidFill>
                  <a:srgbClr val="660066"/>
                </a:solidFill>
                <a:effectLst>
                  <a:reflection blurRad="6350" stA="55000" endA="50" endPos="85000" dir="5400000" sy="-100000" algn="bl" rotWithShape="0"/>
                </a:effectLst>
                <a:latin typeface="Times New Roman"/>
                <a:cs typeface="Times New Roman"/>
              </a:rPr>
              <a:t>DNA</a:t>
            </a:r>
            <a:endParaRPr lang="en-US" sz="8000" dirty="0">
              <a:solidFill>
                <a:srgbClr val="660066"/>
              </a:solidFill>
              <a:effectLst>
                <a:reflection blurRad="6350" stA="55000" endA="50" endPos="85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179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799" y="621437"/>
            <a:ext cx="8314268" cy="569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/>
                <a:cs typeface="Times New Roman"/>
              </a:rPr>
              <a:t>Genome and genomic </a:t>
            </a:r>
            <a:r>
              <a:rPr lang="en-US" sz="2800" b="1" dirty="0" smtClean="0">
                <a:latin typeface="Times New Roman"/>
                <a:cs typeface="Times New Roman"/>
              </a:rPr>
              <a:t>sequences </a:t>
            </a:r>
          </a:p>
          <a:p>
            <a:r>
              <a:rPr lang="en-US" sz="2800" b="1" dirty="0" smtClean="0">
                <a:latin typeface="Times New Roman"/>
                <a:cs typeface="Times New Roman"/>
              </a:rPr>
              <a:t>Gene </a:t>
            </a:r>
            <a:r>
              <a:rPr lang="en-US" sz="2800" b="1" dirty="0">
                <a:latin typeface="Times New Roman"/>
                <a:cs typeface="Times New Roman"/>
              </a:rPr>
              <a:t>sequences, mutations</a:t>
            </a:r>
          </a:p>
          <a:p>
            <a:r>
              <a:rPr lang="en-US" sz="2800" b="1" dirty="0">
                <a:latin typeface="Times New Roman"/>
                <a:cs typeface="Times New Roman"/>
              </a:rPr>
              <a:t>Gene regulation</a:t>
            </a:r>
          </a:p>
          <a:p>
            <a:r>
              <a:rPr lang="en-US" sz="2800" b="1" dirty="0">
                <a:latin typeface="Times New Roman"/>
                <a:cs typeface="Times New Roman"/>
              </a:rPr>
              <a:t>Gene expression (where and when) </a:t>
            </a:r>
            <a:endParaRPr lang="en-US" sz="2800" b="1" dirty="0" smtClean="0">
              <a:latin typeface="Times New Roman"/>
              <a:cs typeface="Times New Roman"/>
            </a:endParaRPr>
          </a:p>
          <a:p>
            <a:r>
              <a:rPr lang="en-US" sz="2800" b="1" dirty="0" smtClean="0">
                <a:latin typeface="Times New Roman"/>
                <a:cs typeface="Times New Roman"/>
              </a:rPr>
              <a:t>Intron </a:t>
            </a:r>
            <a:r>
              <a:rPr lang="en-US" sz="2800" b="1" dirty="0">
                <a:latin typeface="Times New Roman"/>
                <a:cs typeface="Times New Roman"/>
              </a:rPr>
              <a:t>splice variants</a:t>
            </a:r>
          </a:p>
          <a:p>
            <a:r>
              <a:rPr lang="en-US" sz="2800" b="1" dirty="0">
                <a:latin typeface="Times New Roman"/>
                <a:cs typeface="Times New Roman"/>
              </a:rPr>
              <a:t>Protein sequence, post-translational modifications</a:t>
            </a:r>
          </a:p>
          <a:p>
            <a:r>
              <a:rPr lang="en-US" sz="2800" b="1" dirty="0">
                <a:latin typeface="Times New Roman"/>
                <a:cs typeface="Times New Roman"/>
              </a:rPr>
              <a:t>Protein tertiary structure (3D) </a:t>
            </a:r>
            <a:endParaRPr lang="en-US" sz="2800" b="1" dirty="0" smtClean="0">
              <a:latin typeface="Times New Roman"/>
              <a:cs typeface="Times New Roman"/>
            </a:endParaRPr>
          </a:p>
          <a:p>
            <a:r>
              <a:rPr lang="en-US" sz="2800" b="1" dirty="0" smtClean="0">
                <a:latin typeface="Times New Roman"/>
                <a:cs typeface="Times New Roman"/>
              </a:rPr>
              <a:t>Protein </a:t>
            </a:r>
            <a:r>
              <a:rPr lang="en-US" sz="2800" b="1" dirty="0">
                <a:latin typeface="Times New Roman"/>
                <a:cs typeface="Times New Roman"/>
              </a:rPr>
              <a:t>networks</a:t>
            </a:r>
          </a:p>
          <a:p>
            <a:r>
              <a:rPr lang="en-US" sz="2800" b="1" dirty="0">
                <a:latin typeface="Times New Roman"/>
                <a:cs typeface="Times New Roman"/>
              </a:rPr>
              <a:t>Protein localization</a:t>
            </a:r>
          </a:p>
          <a:p>
            <a:r>
              <a:rPr lang="en-US" sz="2800" b="1" dirty="0">
                <a:latin typeface="Times New Roman"/>
                <a:cs typeface="Times New Roman"/>
              </a:rPr>
              <a:t>Enzyme Kinetics</a:t>
            </a:r>
          </a:p>
          <a:p>
            <a:r>
              <a:rPr lang="en-US" sz="2800" b="1" dirty="0">
                <a:latin typeface="Times New Roman"/>
                <a:cs typeface="Times New Roman"/>
              </a:rPr>
              <a:t>Metabolites, metabolic networks </a:t>
            </a:r>
            <a:endParaRPr lang="en-US" sz="2800" b="1" dirty="0" smtClean="0">
              <a:latin typeface="Times New Roman"/>
              <a:cs typeface="Times New Roman"/>
            </a:endParaRPr>
          </a:p>
          <a:p>
            <a:r>
              <a:rPr lang="en-US" sz="2800" b="1" dirty="0" smtClean="0">
                <a:latin typeface="Times New Roman"/>
                <a:cs typeface="Times New Roman"/>
              </a:rPr>
              <a:t>Diseases</a:t>
            </a:r>
            <a:endParaRPr lang="en-US" sz="2800" b="1" dirty="0">
              <a:latin typeface="Times New Roman"/>
              <a:cs typeface="Times New Roman"/>
            </a:endParaRPr>
          </a:p>
          <a:p>
            <a:r>
              <a:rPr lang="en-US" sz="2800" b="1" dirty="0">
                <a:latin typeface="Times New Roman"/>
                <a:cs typeface="Times New Roman"/>
              </a:rPr>
              <a:t>Literature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59529" y="-74703"/>
            <a:ext cx="4123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/>
                <a:cs typeface="Times New Roman"/>
              </a:rPr>
              <a:t>NCBI WEBSITE</a:t>
            </a:r>
            <a:endParaRPr lang="en-US" sz="4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9475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5402" y="730584"/>
            <a:ext cx="798730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Times New Roman"/>
                <a:cs typeface="Times New Roman"/>
              </a:rPr>
              <a:t>The first bacterium genome, </a:t>
            </a:r>
            <a:r>
              <a:rPr lang="en-US" sz="4400" b="1" i="1" dirty="0" err="1">
                <a:latin typeface="Times New Roman"/>
                <a:cs typeface="Times New Roman"/>
              </a:rPr>
              <a:t>Haemophilus</a:t>
            </a:r>
            <a:r>
              <a:rPr lang="en-US" sz="4400" b="1" i="1" dirty="0">
                <a:latin typeface="Times New Roman"/>
                <a:cs typeface="Times New Roman"/>
              </a:rPr>
              <a:t> </a:t>
            </a:r>
            <a:r>
              <a:rPr lang="en-US" sz="4400" b="1" i="1" dirty="0" err="1">
                <a:latin typeface="Times New Roman"/>
                <a:cs typeface="Times New Roman"/>
              </a:rPr>
              <a:t>influenzea</a:t>
            </a:r>
            <a:r>
              <a:rPr lang="en-US" sz="4400" b="1" i="1" dirty="0">
                <a:latin typeface="Times New Roman"/>
                <a:cs typeface="Times New Roman"/>
              </a:rPr>
              <a:t>, </a:t>
            </a:r>
            <a:r>
              <a:rPr lang="en-US" sz="4400" b="1" dirty="0">
                <a:latin typeface="Times New Roman"/>
                <a:cs typeface="Times New Roman"/>
              </a:rPr>
              <a:t>was sequenced in 1995. </a:t>
            </a:r>
          </a:p>
        </p:txBody>
      </p:sp>
    </p:spTree>
    <p:extLst>
      <p:ext uri="{BB962C8B-B14F-4D97-AF65-F5344CB8AC3E}">
        <p14:creationId xmlns:p14="http://schemas.microsoft.com/office/powerpoint/2010/main" val="3200353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2680" y="1316627"/>
            <a:ext cx="77395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Times New Roman"/>
                <a:cs typeface="Times New Roman"/>
              </a:rPr>
              <a:t>Each gene and protein has been assigned an accession version number.</a:t>
            </a:r>
          </a:p>
        </p:txBody>
      </p:sp>
      <p:sp>
        <p:nvSpPr>
          <p:cNvPr id="3" name="Rectangle 2"/>
          <p:cNvSpPr/>
          <p:nvPr/>
        </p:nvSpPr>
        <p:spPr>
          <a:xfrm>
            <a:off x="1288410" y="308428"/>
            <a:ext cx="6803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b="1" i="1" dirty="0">
                <a:solidFill>
                  <a:prstClr val="black"/>
                </a:solidFill>
                <a:latin typeface="Times New Roman"/>
                <a:cs typeface="Times New Roman"/>
              </a:rPr>
              <a:t>Accession code (number)</a:t>
            </a:r>
          </a:p>
        </p:txBody>
      </p:sp>
    </p:spTree>
    <p:extLst>
      <p:ext uri="{BB962C8B-B14F-4D97-AF65-F5344CB8AC3E}">
        <p14:creationId xmlns:p14="http://schemas.microsoft.com/office/powerpoint/2010/main" val="1551052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99766" y="699332"/>
            <a:ext cx="53657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latin typeface="Times New Roman"/>
                <a:cs typeface="Times New Roman"/>
              </a:rPr>
              <a:t> BAC16799.1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0" y="28288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16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41586-017-07291-9_152453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50793" y="118538"/>
            <a:ext cx="93133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  <a:latin typeface="Times New Roman"/>
                <a:cs typeface="Times New Roman"/>
              </a:rPr>
              <a:t>      TOP 10 </a:t>
            </a:r>
            <a:r>
              <a:rPr lang="en-US" sz="4000" b="1" i="1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F</a:t>
            </a:r>
            <a:r>
              <a:rPr lang="en-US" sz="4000" b="1" i="1" dirty="0" err="1" smtClean="0">
                <a:solidFill>
                  <a:srgbClr val="FFFF00"/>
                </a:solidFill>
                <a:latin typeface="Times New Roman"/>
                <a:cs typeface="Times New Roman"/>
              </a:rPr>
              <a:t>a</a:t>
            </a:r>
            <a:r>
              <a:rPr lang="en-US" sz="4000" b="1" i="1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s</a:t>
            </a:r>
            <a:r>
              <a:rPr lang="en-US" sz="4000" b="1" i="1" dirty="0" err="1" smtClean="0">
                <a:solidFill>
                  <a:srgbClr val="EBD5F4"/>
                </a:solidFill>
                <a:latin typeface="Times New Roman"/>
                <a:cs typeface="Times New Roman"/>
              </a:rPr>
              <a:t>i</a:t>
            </a:r>
            <a:r>
              <a:rPr lang="en-US" sz="4000" b="1" i="1" dirty="0" err="1" smtClean="0">
                <a:solidFill>
                  <a:srgbClr val="E04FDC"/>
                </a:solidFill>
                <a:latin typeface="Times New Roman"/>
                <a:cs typeface="Times New Roman"/>
              </a:rPr>
              <a:t>h</a:t>
            </a:r>
            <a:r>
              <a:rPr lang="en-US" sz="4000" b="1" i="1" dirty="0" err="1" smtClean="0">
                <a:solidFill>
                  <a:srgbClr val="FFFF00"/>
                </a:solidFill>
                <a:latin typeface="Times New Roman"/>
                <a:cs typeface="Times New Roman"/>
              </a:rPr>
              <a:t>o</a:t>
            </a:r>
            <a:r>
              <a:rPr lang="en-US" sz="40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n</a:t>
            </a:r>
            <a:r>
              <a:rPr lang="en-US" sz="4000" b="1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a</a:t>
            </a:r>
            <a:r>
              <a:rPr lang="en-US" sz="40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ble</a:t>
            </a:r>
            <a:r>
              <a:rPr 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4000" b="1" dirty="0" smtClean="0">
                <a:solidFill>
                  <a:srgbClr val="F9780A"/>
                </a:solidFill>
                <a:latin typeface="Times New Roman"/>
                <a:cs typeface="Times New Roman"/>
              </a:rPr>
              <a:t>G</a:t>
            </a:r>
            <a:r>
              <a:rPr lang="en-US" sz="4000" b="1" dirty="0" smtClean="0">
                <a:solidFill>
                  <a:srgbClr val="E3857C"/>
                </a:solidFill>
                <a:latin typeface="Times New Roman"/>
                <a:cs typeface="Times New Roman"/>
              </a:rPr>
              <a:t>e</a:t>
            </a:r>
            <a:r>
              <a:rPr lang="en-US" sz="4000" b="1" dirty="0" smtClean="0">
                <a:solidFill>
                  <a:srgbClr val="E9A29E"/>
                </a:solidFill>
                <a:latin typeface="Times New Roman"/>
                <a:cs typeface="Times New Roman"/>
              </a:rPr>
              <a:t>nes</a:t>
            </a:r>
            <a:r>
              <a:rPr lang="en-US" sz="4000" b="1" dirty="0" smtClean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lang="en-US" sz="4000" b="1" dirty="0" smtClean="0">
                <a:solidFill>
                  <a:srgbClr val="FFFF00"/>
                </a:solidFill>
                <a:latin typeface="Times New Roman"/>
                <a:cs typeface="Times New Roman"/>
              </a:rPr>
              <a:t>                  Through the   </a:t>
            </a:r>
            <a:r>
              <a:rPr lang="en-US" sz="6000" b="1" dirty="0" smtClean="0">
                <a:solidFill>
                  <a:srgbClr val="FFFF00"/>
                </a:solidFill>
                <a:latin typeface="Times New Roman"/>
                <a:cs typeface="Times New Roman"/>
              </a:rPr>
              <a:t>Y</a:t>
            </a:r>
            <a:r>
              <a:rPr lang="en-US" sz="4000" b="1" dirty="0" smtClean="0">
                <a:solidFill>
                  <a:srgbClr val="FFFF00"/>
                </a:solidFill>
                <a:latin typeface="Times New Roman"/>
                <a:cs typeface="Times New Roman"/>
              </a:rPr>
              <a:t>ears</a:t>
            </a:r>
            <a:endParaRPr lang="en-US" sz="4000" b="1" dirty="0">
              <a:solidFill>
                <a:srgbClr val="FFFF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0361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6-06 at 7.25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533"/>
            <a:ext cx="9144000" cy="697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05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7176" y="1194795"/>
            <a:ext cx="778435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atin typeface="Times New Roman"/>
                <a:cs typeface="Times New Roman"/>
              </a:rPr>
              <a:t>The </a:t>
            </a:r>
            <a:r>
              <a:rPr lang="en-US" sz="4800" b="1" dirty="0">
                <a:latin typeface="Times New Roman"/>
                <a:cs typeface="Times New Roman"/>
              </a:rPr>
              <a:t>wet-lab work includes procedures such</a:t>
            </a:r>
          </a:p>
          <a:p>
            <a:r>
              <a:rPr lang="en-US" sz="4800" b="1" dirty="0">
                <a:latin typeface="Times New Roman"/>
                <a:cs typeface="Times New Roman"/>
              </a:rPr>
              <a:t>as DNA extraction, PCR, and using a computer to</a:t>
            </a:r>
          </a:p>
          <a:p>
            <a:r>
              <a:rPr lang="en-US" sz="4800" b="1" dirty="0">
                <a:latin typeface="Times New Roman"/>
                <a:cs typeface="Times New Roman"/>
              </a:rPr>
              <a:t>sequence the gene.</a:t>
            </a:r>
          </a:p>
        </p:txBody>
      </p:sp>
    </p:spTree>
    <p:extLst>
      <p:ext uri="{BB962C8B-B14F-4D97-AF65-F5344CB8AC3E}">
        <p14:creationId xmlns:p14="http://schemas.microsoft.com/office/powerpoint/2010/main" val="3009076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6-08 at 1.43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0" y="209178"/>
            <a:ext cx="8875059" cy="518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85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8469" y="411625"/>
            <a:ext cx="8636002" cy="121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5400" b="1" baseline="30000" dirty="0" smtClean="0">
                <a:latin typeface="Times New Roman"/>
                <a:cs typeface="Times New Roman"/>
              </a:rPr>
              <a:t>Use the</a:t>
            </a:r>
            <a:r>
              <a:rPr lang="en-US" sz="5400" b="1" dirty="0" smtClean="0">
                <a:latin typeface="Times New Roman"/>
                <a:cs typeface="Times New Roman"/>
              </a:rPr>
              <a:t> </a:t>
            </a:r>
            <a:r>
              <a:rPr lang="en-US" sz="5400" b="1" baseline="30000" dirty="0" smtClean="0">
                <a:latin typeface="Times New Roman"/>
                <a:cs typeface="Times New Roman"/>
              </a:rPr>
              <a:t>chromatogram </a:t>
            </a:r>
            <a:r>
              <a:rPr lang="en-US" sz="5400" b="1" baseline="30000" dirty="0">
                <a:latin typeface="Times New Roman"/>
                <a:cs typeface="Times New Roman"/>
              </a:rPr>
              <a:t>to determine </a:t>
            </a:r>
            <a:r>
              <a:rPr lang="en-US" sz="5400" b="1" baseline="30000" dirty="0" smtClean="0">
                <a:latin typeface="Times New Roman"/>
                <a:cs typeface="Times New Roman"/>
              </a:rPr>
              <a:t>the</a:t>
            </a:r>
            <a:r>
              <a:rPr lang="en-US" sz="5400" b="1" dirty="0" smtClean="0">
                <a:latin typeface="Times New Roman"/>
                <a:cs typeface="Times New Roman"/>
              </a:rPr>
              <a:t> </a:t>
            </a:r>
            <a:r>
              <a:rPr lang="en-US" sz="5400" b="1" baseline="30000" dirty="0" smtClean="0">
                <a:latin typeface="Times New Roman"/>
                <a:cs typeface="Times New Roman"/>
              </a:rPr>
              <a:t>gene sequence.</a:t>
            </a:r>
          </a:p>
        </p:txBody>
      </p:sp>
      <p:sp>
        <p:nvSpPr>
          <p:cNvPr id="3" name="Rectangle 2"/>
          <p:cNvSpPr/>
          <p:nvPr/>
        </p:nvSpPr>
        <p:spPr>
          <a:xfrm>
            <a:off x="582705" y="1961080"/>
            <a:ext cx="59397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400" b="1" dirty="0">
                <a:solidFill>
                  <a:prstClr val="black"/>
                </a:solidFill>
                <a:latin typeface="Times New Roman"/>
                <a:cs typeface="Times New Roman"/>
              </a:rPr>
              <a:t>Find the closest </a:t>
            </a:r>
            <a:r>
              <a:rPr lang="en-US" sz="4400" b="1" dirty="0" smtClean="0">
                <a:solidFill>
                  <a:prstClr val="black"/>
                </a:solidFill>
                <a:latin typeface="Times New Roman"/>
                <a:cs typeface="Times New Roman"/>
              </a:rPr>
              <a:t>match. </a:t>
            </a:r>
            <a:endParaRPr lang="en-US" sz="4400" b="1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6004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6-04 at 12.41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34" y="197038"/>
            <a:ext cx="8443352" cy="599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52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45"/>
          <p:cNvSpPr>
            <a:spLocks noChangeArrowheads="1"/>
          </p:cNvSpPr>
          <p:nvPr/>
        </p:nvSpPr>
        <p:spPr bwMode="auto">
          <a:xfrm>
            <a:off x="838200" y="1447800"/>
            <a:ext cx="3048000" cy="449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5" name="Rectangle 1044"/>
          <p:cNvSpPr>
            <a:spLocks noChangeArrowheads="1"/>
          </p:cNvSpPr>
          <p:nvPr/>
        </p:nvSpPr>
        <p:spPr bwMode="auto">
          <a:xfrm>
            <a:off x="4267200" y="4267200"/>
            <a:ext cx="4495800" cy="2286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1143000"/>
          </a:xfrm>
        </p:spPr>
        <p:txBody>
          <a:bodyPr/>
          <a:lstStyle/>
          <a:p>
            <a:pPr eaLnBrk="1" hangingPunct="1"/>
            <a:r>
              <a:rPr lang="en-US" sz="2800" b="1">
                <a:latin typeface="Comic Sans MS" charset="0"/>
              </a:rPr>
              <a:t>DNA is made up of steps and rails like a </a:t>
            </a:r>
            <a:r>
              <a:rPr lang="en-US" sz="2800" b="1">
                <a:solidFill>
                  <a:srgbClr val="CC0000"/>
                </a:solidFill>
                <a:latin typeface="Comic Sans MS" charset="0"/>
              </a:rPr>
              <a:t>ladder</a:t>
            </a:r>
            <a:r>
              <a:rPr lang="en-US" sz="2800" b="1">
                <a:latin typeface="Comic Sans MS" charset="0"/>
              </a:rPr>
              <a:t>.</a:t>
            </a:r>
          </a:p>
        </p:txBody>
      </p:sp>
      <p:pic>
        <p:nvPicPr>
          <p:cNvPr id="8197" name="Picture 1027" descr="DNA-colo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94" t="-4991" r="36954" b="-3816"/>
          <a:stretch>
            <a:fillRect/>
          </a:stretch>
        </p:blipFill>
        <p:spPr bwMode="auto">
          <a:xfrm>
            <a:off x="838200" y="1447800"/>
            <a:ext cx="3081338" cy="44958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8" name="Line 1028"/>
          <p:cNvSpPr>
            <a:spLocks noChangeShapeType="1"/>
          </p:cNvSpPr>
          <p:nvPr/>
        </p:nvSpPr>
        <p:spPr bwMode="auto">
          <a:xfrm flipH="1" flipV="1">
            <a:off x="3200400" y="2514600"/>
            <a:ext cx="2590800" cy="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581" name="Text Box 1029"/>
          <p:cNvSpPr txBox="1">
            <a:spLocks noChangeArrowheads="1"/>
          </p:cNvSpPr>
          <p:nvPr/>
        </p:nvSpPr>
        <p:spPr bwMode="auto">
          <a:xfrm>
            <a:off x="5867400" y="2286000"/>
            <a:ext cx="259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/>
              <a:t>This is a rail/side</a:t>
            </a:r>
          </a:p>
        </p:txBody>
      </p:sp>
      <p:sp>
        <p:nvSpPr>
          <p:cNvPr id="8200" name="Line 1031"/>
          <p:cNvSpPr>
            <a:spLocks noChangeShapeType="1"/>
          </p:cNvSpPr>
          <p:nvPr/>
        </p:nvSpPr>
        <p:spPr bwMode="auto">
          <a:xfrm flipH="1" flipV="1">
            <a:off x="2819400" y="3124200"/>
            <a:ext cx="3124200" cy="60960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584" name="Text Box 1032"/>
          <p:cNvSpPr txBox="1">
            <a:spLocks noChangeArrowheads="1"/>
          </p:cNvSpPr>
          <p:nvPr/>
        </p:nvSpPr>
        <p:spPr bwMode="auto">
          <a:xfrm>
            <a:off x="6019800" y="3505200"/>
            <a:ext cx="2895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/>
              <a:t>This is a step/rung</a:t>
            </a:r>
          </a:p>
        </p:txBody>
      </p:sp>
      <p:sp>
        <p:nvSpPr>
          <p:cNvPr id="8202" name="Rectangle 1033"/>
          <p:cNvSpPr>
            <a:spLocks noChangeArrowheads="1"/>
          </p:cNvSpPr>
          <p:nvPr/>
        </p:nvSpPr>
        <p:spPr bwMode="auto">
          <a:xfrm>
            <a:off x="4648200" y="4876800"/>
            <a:ext cx="12954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03" name="Rectangle 1035"/>
          <p:cNvSpPr>
            <a:spLocks noChangeArrowheads="1"/>
          </p:cNvSpPr>
          <p:nvPr/>
        </p:nvSpPr>
        <p:spPr bwMode="auto">
          <a:xfrm>
            <a:off x="6858000" y="6019800"/>
            <a:ext cx="1295400" cy="3048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04" name="Rectangle 1036"/>
          <p:cNvSpPr>
            <a:spLocks noChangeArrowheads="1"/>
          </p:cNvSpPr>
          <p:nvPr/>
        </p:nvSpPr>
        <p:spPr bwMode="auto">
          <a:xfrm>
            <a:off x="6858000" y="4876800"/>
            <a:ext cx="1295400" cy="3048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05" name="Rectangle 1037"/>
          <p:cNvSpPr>
            <a:spLocks noChangeArrowheads="1"/>
          </p:cNvSpPr>
          <p:nvPr/>
        </p:nvSpPr>
        <p:spPr bwMode="auto">
          <a:xfrm>
            <a:off x="4572000" y="6019800"/>
            <a:ext cx="1295400" cy="304800"/>
          </a:xfrm>
          <a:prstGeom prst="rect">
            <a:avLst/>
          </a:prstGeom>
          <a:solidFill>
            <a:srgbClr val="CC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Text Box 1038"/>
          <p:cNvSpPr txBox="1">
            <a:spLocks noChangeArrowheads="1"/>
          </p:cNvSpPr>
          <p:nvPr/>
        </p:nvSpPr>
        <p:spPr bwMode="auto">
          <a:xfrm>
            <a:off x="4572000" y="4343400"/>
            <a:ext cx="388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>
                <a:solidFill>
                  <a:srgbClr val="00CC00"/>
                </a:solidFill>
              </a:rPr>
              <a:t>Green</a:t>
            </a:r>
            <a:r>
              <a:rPr lang="en-US"/>
              <a:t> can only go with </a:t>
            </a:r>
            <a:r>
              <a:rPr lang="en-US" b="1">
                <a:solidFill>
                  <a:srgbClr val="CC0000"/>
                </a:solidFill>
              </a:rPr>
              <a:t>Red</a:t>
            </a:r>
          </a:p>
        </p:txBody>
      </p:sp>
      <p:sp>
        <p:nvSpPr>
          <p:cNvPr id="8207" name="AutoShape 1039"/>
          <p:cNvSpPr>
            <a:spLocks noChangeArrowheads="1"/>
          </p:cNvSpPr>
          <p:nvPr/>
        </p:nvSpPr>
        <p:spPr bwMode="auto">
          <a:xfrm>
            <a:off x="6248400" y="4876800"/>
            <a:ext cx="304800" cy="304800"/>
          </a:xfrm>
          <a:prstGeom prst="plus">
            <a:avLst>
              <a:gd name="adj" fmla="val 2500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Text Box 1041"/>
          <p:cNvSpPr txBox="1">
            <a:spLocks noChangeArrowheads="1"/>
          </p:cNvSpPr>
          <p:nvPr/>
        </p:nvSpPr>
        <p:spPr bwMode="auto">
          <a:xfrm>
            <a:off x="4495800" y="5410200"/>
            <a:ext cx="426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>
                <a:solidFill>
                  <a:srgbClr val="CC00FF"/>
                </a:solidFill>
              </a:rPr>
              <a:t>Purple</a:t>
            </a:r>
            <a:r>
              <a:rPr lang="en-US"/>
              <a:t> can only go with </a:t>
            </a:r>
            <a:r>
              <a:rPr lang="en-US" b="1">
                <a:solidFill>
                  <a:srgbClr val="FFFF66"/>
                </a:solidFill>
              </a:rPr>
              <a:t>Yellow</a:t>
            </a:r>
          </a:p>
        </p:txBody>
      </p:sp>
      <p:sp>
        <p:nvSpPr>
          <p:cNvPr id="8209" name="Rectangle 1042"/>
          <p:cNvSpPr>
            <a:spLocks noChangeArrowheads="1"/>
          </p:cNvSpPr>
          <p:nvPr/>
        </p:nvSpPr>
        <p:spPr bwMode="auto">
          <a:xfrm>
            <a:off x="4267200" y="4267200"/>
            <a:ext cx="4495800" cy="22860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4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6-04 at 12.4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6" y="0"/>
            <a:ext cx="7097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05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6-04 at 12.41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15" y="612888"/>
            <a:ext cx="7862616" cy="556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52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0356" y="-264292"/>
            <a:ext cx="2106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atin typeface="Times New Roman"/>
                <a:cs typeface="Times New Roman"/>
              </a:rPr>
              <a:t>EXIT</a:t>
            </a:r>
            <a:endParaRPr lang="en-US" sz="6000" b="1" i="1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733" y="751371"/>
            <a:ext cx="875403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/>
                <a:cs typeface="Times New Roman"/>
              </a:rPr>
              <a:t>1.What common household thing was used to isolate DNA?</a:t>
            </a:r>
          </a:p>
          <a:p>
            <a:r>
              <a:rPr lang="en-US" sz="4400" b="1" dirty="0" smtClean="0">
                <a:latin typeface="Times New Roman"/>
                <a:cs typeface="Times New Roman"/>
              </a:rPr>
              <a:t>2. How can you isolate DNA from other fruits or vegetables?</a:t>
            </a:r>
          </a:p>
          <a:p>
            <a:r>
              <a:rPr lang="en-US" sz="4400" b="1" dirty="0" smtClean="0">
                <a:latin typeface="Times New Roman"/>
                <a:cs typeface="Times New Roman"/>
              </a:rPr>
              <a:t>3. After isolating DNA what do we do with its sequence?</a:t>
            </a:r>
          </a:p>
          <a:p>
            <a:r>
              <a:rPr lang="en-US" sz="4400" b="1" dirty="0" smtClean="0">
                <a:latin typeface="Times New Roman"/>
                <a:cs typeface="Times New Roman"/>
              </a:rPr>
              <a:t>4. What is the common website for finding genomics and proteomics?</a:t>
            </a:r>
            <a:endParaRPr lang="en-US" sz="4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47110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3318" y="339943"/>
            <a:ext cx="818620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The World Wide Web was created </a:t>
            </a:r>
            <a:endParaRPr lang="en-US" sz="4400" b="1" dirty="0" smtClean="0"/>
          </a:p>
          <a:p>
            <a:r>
              <a:rPr lang="en-US" sz="4400" b="1" dirty="0" smtClean="0"/>
              <a:t>by the CERN </a:t>
            </a:r>
            <a:r>
              <a:rPr lang="en-US" sz="4400" b="1" dirty="0"/>
              <a:t>institute in Geneva.</a:t>
            </a:r>
          </a:p>
        </p:txBody>
      </p:sp>
      <p:pic>
        <p:nvPicPr>
          <p:cNvPr id="3" name="Picture 2" descr="downlo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957294"/>
            <a:ext cx="5151967" cy="3543923"/>
          </a:xfrm>
          <a:prstGeom prst="rect">
            <a:avLst/>
          </a:prstGeom>
        </p:spPr>
      </p:pic>
      <p:pic>
        <p:nvPicPr>
          <p:cNvPr id="4" name="Picture 3" descr="downl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5295"/>
            <a:ext cx="3810000" cy="3035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32718" y="-72603"/>
            <a:ext cx="52530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atin typeface="Times New Roman"/>
                <a:cs typeface="Times New Roman"/>
              </a:rPr>
              <a:t>BIOINFORMATICS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9868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E:\Biology\products\0-13-036843-1\sb04128.g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59765"/>
            <a:ext cx="2958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 smtClean="0">
                <a:solidFill>
                  <a:srgbClr val="660066"/>
                </a:solidFill>
                <a:latin typeface="Times New Roman"/>
                <a:cs typeface="Times New Roman"/>
              </a:rPr>
              <a:t>D</a:t>
            </a:r>
            <a:r>
              <a:rPr lang="en-US" sz="4800" b="1" i="1" dirty="0" smtClean="0">
                <a:latin typeface="Times New Roman"/>
                <a:cs typeface="Times New Roman"/>
              </a:rPr>
              <a:t>O</a:t>
            </a:r>
            <a:r>
              <a:rPr lang="en-US" sz="4800" b="1" i="1" dirty="0" smtClean="0">
                <a:solidFill>
                  <a:srgbClr val="000090"/>
                </a:solidFill>
                <a:latin typeface="Times New Roman"/>
                <a:cs typeface="Times New Roman"/>
              </a:rPr>
              <a:t>U</a:t>
            </a:r>
            <a:r>
              <a:rPr lang="en-US" sz="4800" b="1" i="1" dirty="0" smtClean="0">
                <a:latin typeface="Times New Roman"/>
                <a:cs typeface="Times New Roman"/>
              </a:rPr>
              <a:t>BL</a:t>
            </a:r>
            <a:r>
              <a:rPr lang="en-US" sz="48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lang="en-US" sz="4800" b="1" i="1" dirty="0" smtClean="0">
                <a:latin typeface="Times New Roman"/>
                <a:cs typeface="Times New Roman"/>
              </a:rPr>
              <a:t> </a:t>
            </a:r>
            <a:r>
              <a:rPr lang="en-US" sz="4800" b="1" i="1" dirty="0" smtClean="0">
                <a:solidFill>
                  <a:srgbClr val="660066"/>
                </a:solidFill>
                <a:latin typeface="Times New Roman"/>
                <a:cs typeface="Times New Roman"/>
              </a:rPr>
              <a:t>H</a:t>
            </a:r>
            <a:r>
              <a:rPr lang="en-US" sz="4800" b="1" i="1" dirty="0" smtClean="0">
                <a:solidFill>
                  <a:srgbClr val="13400E"/>
                </a:solidFill>
                <a:latin typeface="Times New Roman"/>
                <a:cs typeface="Times New Roman"/>
              </a:rPr>
              <a:t>E</a:t>
            </a:r>
            <a:r>
              <a:rPr lang="en-US" sz="4800" b="1" i="1" dirty="0" smtClean="0">
                <a:latin typeface="Times New Roman"/>
                <a:cs typeface="Times New Roman"/>
              </a:rPr>
              <a:t>L</a:t>
            </a:r>
            <a:r>
              <a:rPr lang="en-US" sz="4800" b="1" i="1" dirty="0" smtClean="0">
                <a:solidFill>
                  <a:srgbClr val="800000"/>
                </a:solidFill>
                <a:latin typeface="Times New Roman"/>
                <a:cs typeface="Times New Roman"/>
              </a:rPr>
              <a:t>I</a:t>
            </a:r>
            <a:r>
              <a:rPr lang="en-US" sz="4800" b="1" i="1" dirty="0" smtClean="0">
                <a:latin typeface="Times New Roman"/>
                <a:cs typeface="Times New Roman"/>
              </a:rPr>
              <a:t>X</a:t>
            </a:r>
            <a:endParaRPr lang="en-US" sz="4800" b="1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655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5801" y="1032925"/>
            <a:ext cx="83608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1.What is DNA?</a:t>
            </a:r>
          </a:p>
          <a:p>
            <a:r>
              <a:rPr lang="en-US" sz="6000" b="1" dirty="0" smtClean="0"/>
              <a:t>2.What is a nucleotide?</a:t>
            </a:r>
          </a:p>
          <a:p>
            <a:r>
              <a:rPr lang="en-US" sz="6000" b="1" dirty="0" smtClean="0"/>
              <a:t>3.What are four types of nitrogen bases present in DNA? </a:t>
            </a:r>
            <a:endParaRPr lang="en-US" sz="6000" b="1" dirty="0"/>
          </a:p>
        </p:txBody>
      </p:sp>
      <p:sp>
        <p:nvSpPr>
          <p:cNvPr id="3" name="Isosceles Triangle 2"/>
          <p:cNvSpPr/>
          <p:nvPr/>
        </p:nvSpPr>
        <p:spPr>
          <a:xfrm>
            <a:off x="7858149" y="1684338"/>
            <a:ext cx="1052489" cy="1549400"/>
          </a:xfrm>
          <a:prstGeom prst="triangle">
            <a:avLst>
              <a:gd name="adj" fmla="val 50000"/>
            </a:avLst>
          </a:prstGeom>
          <a:solidFill>
            <a:srgbClr val="99330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4" name="Isosceles Triangle 3"/>
          <p:cNvSpPr/>
          <p:nvPr/>
        </p:nvSpPr>
        <p:spPr>
          <a:xfrm flipV="1">
            <a:off x="7858149" y="100013"/>
            <a:ext cx="1052489" cy="1549400"/>
          </a:xfrm>
          <a:prstGeom prst="triangle">
            <a:avLst>
              <a:gd name="adj" fmla="val 50000"/>
            </a:avLst>
          </a:prstGeom>
          <a:solidFill>
            <a:srgbClr val="99330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5" name="Pentagon 4"/>
          <p:cNvSpPr/>
          <p:nvPr/>
        </p:nvSpPr>
        <p:spPr>
          <a:xfrm rot="16200000">
            <a:off x="7541527" y="2451713"/>
            <a:ext cx="1584325" cy="49576"/>
          </a:xfrm>
          <a:prstGeom prst="homePlate">
            <a:avLst/>
          </a:prstGeom>
          <a:solidFill>
            <a:srgbClr val="99330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6" name="Flowchart: Collate 3"/>
          <p:cNvSpPr/>
          <p:nvPr/>
        </p:nvSpPr>
        <p:spPr>
          <a:xfrm>
            <a:off x="7829550" y="65088"/>
            <a:ext cx="1104900" cy="3203575"/>
          </a:xfrm>
          <a:prstGeom prst="flowChartCollate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923236" y="100013"/>
            <a:ext cx="9874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600" dirty="0">
                <a:latin typeface="Calibri" charset="0"/>
              </a:rPr>
              <a:t>10 </a:t>
            </a:r>
            <a:r>
              <a:rPr lang="en-GB" sz="1600" dirty="0" err="1" smtClean="0">
                <a:latin typeface="Calibri" charset="0"/>
              </a:rPr>
              <a:t>mins</a:t>
            </a:r>
            <a:endParaRPr lang="en-GB" sz="1600" dirty="0">
              <a:latin typeface="Calibri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7983366" y="2441575"/>
            <a:ext cx="9272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2800" dirty="0">
                <a:latin typeface="Times New Roman" charset="0"/>
                <a:cs typeface="Times New Roman" charset="0"/>
              </a:rPr>
              <a:t>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32559" y="-234416"/>
            <a:ext cx="2314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rgbClr val="800000"/>
                </a:solidFill>
              </a:rPr>
              <a:t>BE QUIET</a:t>
            </a:r>
            <a:endParaRPr lang="en-US" sz="4000" b="1" i="1" dirty="0">
              <a:solidFill>
                <a:srgbClr val="800000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369396" y="-300557"/>
            <a:ext cx="352990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 b="1" i="1" dirty="0" smtClean="0">
                <a:latin typeface="Times New Roman" charset="0"/>
              </a:rPr>
              <a:t>D</a:t>
            </a:r>
            <a:r>
              <a:rPr lang="en-US" sz="6000" b="1" i="1" dirty="0" smtClean="0">
                <a:solidFill>
                  <a:srgbClr val="008000"/>
                </a:solidFill>
                <a:latin typeface="Times New Roman" charset="0"/>
              </a:rPr>
              <a:t>O</a:t>
            </a:r>
            <a:r>
              <a:rPr lang="en-US" sz="6000" b="1" i="1" dirty="0" smtClean="0">
                <a:latin typeface="Times New Roman" charset="0"/>
              </a:rPr>
              <a:t>N</a:t>
            </a:r>
            <a:r>
              <a:rPr lang="en-US" sz="6000" b="1" i="1" dirty="0" smtClean="0">
                <a:solidFill>
                  <a:srgbClr val="FF0000"/>
                </a:solidFill>
                <a:latin typeface="Times New Roman" charset="0"/>
              </a:rPr>
              <a:t>O</a:t>
            </a:r>
            <a:r>
              <a:rPr lang="en-US" sz="6000" b="1" i="1" dirty="0" smtClean="0">
                <a:solidFill>
                  <a:srgbClr val="000090"/>
                </a:solidFill>
                <a:latin typeface="Times New Roman" charset="0"/>
              </a:rPr>
              <a:t>W</a:t>
            </a:r>
            <a:endParaRPr lang="en-US" sz="6000" b="1" i="1" dirty="0">
              <a:solidFill>
                <a:srgbClr val="000090"/>
              </a:solidFill>
              <a:latin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741" y="24825"/>
            <a:ext cx="16378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latin typeface="Times New Roman" charset="0"/>
                <a:cs typeface="Times New Roman" charset="0"/>
              </a:rPr>
              <a:t>Pg</a:t>
            </a:r>
            <a:r>
              <a:rPr lang="en-US" sz="4800" b="1" dirty="0" smtClean="0">
                <a:latin typeface="Times New Roman" charset="0"/>
                <a:cs typeface="Times New Roman" charset="0"/>
              </a:rPr>
              <a:t>.86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1737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6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6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604946"/>
            <a:ext cx="814294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atin typeface="Times New Roman"/>
                <a:cs typeface="Times New Roman"/>
              </a:rPr>
              <a:t>The nucleotides are joined to one another in a chain by covalent bonds between the sugar of one nucleotide and the phosphate of the next, resulting in an alternating sugar-phosphate backbone. </a:t>
            </a:r>
            <a:endParaRPr lang="en-US" sz="4800" b="1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 descr="ADN_anima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529" y="0"/>
            <a:ext cx="657411" cy="3975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10889" y="-372293"/>
            <a:ext cx="489054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i="1" dirty="0" smtClean="0">
                <a:solidFill>
                  <a:srgbClr val="660066"/>
                </a:solidFill>
                <a:effectLst/>
                <a:latin typeface="Times New Roman"/>
                <a:cs typeface="Times New Roman"/>
              </a:rPr>
              <a:t>BACKBONE</a:t>
            </a:r>
            <a:endParaRPr lang="en-US" sz="6600" dirty="0">
              <a:solidFill>
                <a:srgbClr val="66006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6753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uble-stranded-dna_m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801"/>
            <a:ext cx="9144000" cy="496734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465294" y="328706"/>
            <a:ext cx="0" cy="986119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04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820" y="1004262"/>
            <a:ext cx="85015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/>
              <a:t>Each </a:t>
            </a:r>
            <a:r>
              <a:rPr lang="en-US" sz="4800" b="1" dirty="0"/>
              <a:t>nucleotide is composed </a:t>
            </a:r>
            <a:r>
              <a:rPr lang="en-US" sz="4800" b="1" dirty="0" smtClean="0"/>
              <a:t>of:</a:t>
            </a:r>
          </a:p>
          <a:p>
            <a:r>
              <a:rPr lang="en-US" sz="6600" b="1" dirty="0" smtClean="0"/>
              <a:t>           A        T</a:t>
            </a:r>
          </a:p>
          <a:p>
            <a:r>
              <a:rPr lang="en-US" sz="6600" b="1" dirty="0"/>
              <a:t> </a:t>
            </a:r>
            <a:r>
              <a:rPr lang="en-US" sz="6600" b="1" dirty="0" smtClean="0"/>
              <a:t>          C         G</a:t>
            </a:r>
            <a:endParaRPr lang="en-US" sz="6600" b="1" dirty="0"/>
          </a:p>
        </p:txBody>
      </p:sp>
      <p:sp>
        <p:nvSpPr>
          <p:cNvPr id="3" name="Rectangle 2"/>
          <p:cNvSpPr/>
          <p:nvPr/>
        </p:nvSpPr>
        <p:spPr>
          <a:xfrm>
            <a:off x="3438278" y="-28650"/>
            <a:ext cx="16991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i="1" dirty="0">
                <a:solidFill>
                  <a:srgbClr val="660066"/>
                </a:solidFill>
                <a:latin typeface="Times New Roman"/>
                <a:cs typeface="Times New Roman"/>
              </a:rPr>
              <a:t>DNA</a:t>
            </a:r>
            <a:endParaRPr lang="en-US" dirty="0">
              <a:solidFill>
                <a:srgbClr val="660066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139454" y="2360707"/>
            <a:ext cx="29882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047878" y="2375658"/>
            <a:ext cx="29882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132300" y="2456331"/>
            <a:ext cx="29882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565590" y="2450356"/>
            <a:ext cx="29882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042526" y="2465298"/>
            <a:ext cx="29882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557811" y="2360716"/>
            <a:ext cx="29882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112562" y="3275098"/>
            <a:ext cx="29882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961222" y="3290049"/>
            <a:ext cx="29882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105408" y="3370722"/>
            <a:ext cx="29882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38698" y="3364747"/>
            <a:ext cx="29882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955870" y="3379689"/>
            <a:ext cx="29882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530919" y="3275107"/>
            <a:ext cx="29882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110212" y="3457390"/>
            <a:ext cx="29882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958872" y="3457400"/>
            <a:ext cx="29882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528569" y="3457399"/>
            <a:ext cx="29882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516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8121" y="703669"/>
            <a:ext cx="811305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/>
              <a:t>The two DNA strands are called </a:t>
            </a:r>
            <a:r>
              <a:rPr lang="en-US" sz="6000" b="1" dirty="0" smtClean="0"/>
              <a:t>polynucleotides. </a:t>
            </a:r>
            <a:r>
              <a:rPr lang="en-US" sz="6000" b="1" dirty="0"/>
              <a:t>T</a:t>
            </a:r>
            <a:r>
              <a:rPr lang="en-US" sz="6000" b="1" dirty="0" smtClean="0"/>
              <a:t>hey </a:t>
            </a:r>
            <a:r>
              <a:rPr lang="en-US" sz="6000" b="1" dirty="0"/>
              <a:t>are composed of simpler monomer units called </a:t>
            </a:r>
            <a:r>
              <a:rPr lang="en-US" sz="6000" b="1" i="1" u="sng" dirty="0">
                <a:solidFill>
                  <a:srgbClr val="FF0000"/>
                </a:solidFill>
              </a:rPr>
              <a:t>nucleotides</a:t>
            </a:r>
            <a:r>
              <a:rPr lang="en-US" sz="6000" b="1" i="1" u="sng" dirty="0" smtClean="0">
                <a:solidFill>
                  <a:srgbClr val="FF0000"/>
                </a:solidFill>
              </a:rPr>
              <a:t>.</a:t>
            </a:r>
            <a:endParaRPr lang="en-US" sz="6000" b="1" i="1" u="sng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10889" y="-372293"/>
            <a:ext cx="57882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i="1" dirty="0" smtClean="0">
                <a:solidFill>
                  <a:srgbClr val="660066"/>
                </a:solidFill>
                <a:effectLst/>
                <a:latin typeface="Times New Roman"/>
                <a:cs typeface="Times New Roman"/>
              </a:rPr>
              <a:t>NUCLEOTIDE</a:t>
            </a:r>
            <a:endParaRPr lang="en-US" sz="6600" dirty="0">
              <a:solidFill>
                <a:srgbClr val="66006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409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bio_ch12_62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41463"/>
            <a:ext cx="6546850" cy="417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6689725" y="2047875"/>
            <a:ext cx="1330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b="1">
                <a:solidFill>
                  <a:srgbClr val="CC0000"/>
                </a:solidFill>
              </a:rPr>
              <a:t>H </a:t>
            </a:r>
            <a:r>
              <a:rPr lang="en-US" b="1">
                <a:solidFill>
                  <a:srgbClr val="CC0000"/>
                </a:solidFill>
              </a:rPr>
              <a:t>bonds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2667000" y="1320800"/>
            <a:ext cx="180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b="1" dirty="0">
                <a:solidFill>
                  <a:srgbClr val="CC0000"/>
                </a:solidFill>
              </a:rPr>
              <a:t>Nucleotide</a:t>
            </a:r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746125" y="3775075"/>
            <a:ext cx="24050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CC0000"/>
                </a:solidFill>
              </a:rPr>
              <a:t>Sugar-phosphate</a:t>
            </a:r>
          </a:p>
          <a:p>
            <a:r>
              <a:rPr lang="en-US">
                <a:solidFill>
                  <a:srgbClr val="CC0000"/>
                </a:solidFill>
              </a:rPr>
              <a:t>   </a:t>
            </a:r>
            <a:r>
              <a:rPr lang="en-US" b="1">
                <a:solidFill>
                  <a:srgbClr val="CC0000"/>
                </a:solidFill>
              </a:rPr>
              <a:t>backbone</a:t>
            </a:r>
            <a:r>
              <a:rPr lang="en-US"/>
              <a:t> 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0" y="152400"/>
            <a:ext cx="89916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u="sng" dirty="0"/>
              <a:t>DNA Structure:</a:t>
            </a:r>
            <a:r>
              <a:rPr lang="en-US" sz="3200" dirty="0"/>
              <a:t>  </a:t>
            </a:r>
          </a:p>
          <a:p>
            <a:pPr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CC0000"/>
                </a:solidFill>
              </a:rPr>
              <a:t>organic polymer made up of repeating nucleotides</a:t>
            </a: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6705600" y="4495800"/>
            <a:ext cx="609600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/>
              <a:t>A</a:t>
            </a:r>
          </a:p>
          <a:p>
            <a:pPr eaLnBrk="1" hangingPunct="1">
              <a:spcBef>
                <a:spcPct val="50000"/>
              </a:spcBef>
            </a:pPr>
            <a:r>
              <a:rPr lang="en-US" sz="1400"/>
              <a:t>T</a:t>
            </a:r>
          </a:p>
          <a:p>
            <a:pPr eaLnBrk="1" hangingPunct="1">
              <a:spcBef>
                <a:spcPct val="50000"/>
              </a:spcBef>
            </a:pPr>
            <a:r>
              <a:rPr lang="en-US" sz="1400"/>
              <a:t>C</a:t>
            </a:r>
          </a:p>
          <a:p>
            <a:pPr eaLnBrk="1" hangingPunct="1">
              <a:spcBef>
                <a:spcPct val="50000"/>
              </a:spcBef>
            </a:pPr>
            <a:r>
              <a:rPr lang="en-US" sz="1400"/>
              <a:t>G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5867400" y="4038600"/>
            <a:ext cx="2209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 u="sng">
                <a:solidFill>
                  <a:srgbClr val="CC0000"/>
                </a:solidFill>
              </a:rPr>
              <a:t>Nitrogen</a:t>
            </a:r>
            <a:r>
              <a:rPr lang="en-US" sz="2000" u="sng">
                <a:solidFill>
                  <a:srgbClr val="CC0000"/>
                </a:solidFill>
              </a:rPr>
              <a:t> </a:t>
            </a:r>
            <a:r>
              <a:rPr lang="en-US" sz="2000" b="1" u="sng">
                <a:solidFill>
                  <a:srgbClr val="CC0000"/>
                </a:solidFill>
              </a:rPr>
              <a:t>Bases</a:t>
            </a:r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 flipH="1" flipV="1">
            <a:off x="5562600" y="3505200"/>
            <a:ext cx="1143000" cy="5334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226" name="Line 10"/>
          <p:cNvSpPr>
            <a:spLocks noChangeShapeType="1"/>
          </p:cNvSpPr>
          <p:nvPr/>
        </p:nvSpPr>
        <p:spPr bwMode="auto">
          <a:xfrm flipH="1" flipV="1">
            <a:off x="5486400" y="2971800"/>
            <a:ext cx="1219200" cy="106680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1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/>
      <p:bldP spid="39941" grpId="0"/>
      <p:bldP spid="399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08969"/>
            <a:ext cx="7772400" cy="8905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>
                <a:solidFill>
                  <a:srgbClr val="0000FF"/>
                </a:solidFill>
                <a:latin typeface="Palatino" charset="0"/>
              </a:rPr>
              <a:t>Building blocks of DNA: </a:t>
            </a:r>
            <a:r>
              <a:rPr lang="en-US" sz="4000" dirty="0">
                <a:solidFill>
                  <a:srgbClr val="CC0000"/>
                </a:solidFill>
                <a:latin typeface="Palatino" charset="0"/>
              </a:rPr>
              <a:t>Nucleotides</a:t>
            </a:r>
            <a:endParaRPr lang="en-US" sz="4000" dirty="0">
              <a:solidFill>
                <a:srgbClr val="CC0000"/>
              </a:solidFill>
              <a:latin typeface="Times New Roman" charset="0"/>
            </a:endParaRPr>
          </a:p>
        </p:txBody>
      </p:sp>
      <p:pic>
        <p:nvPicPr>
          <p:cNvPr id="10243" name="Picture 3" descr="four nucleotid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880965"/>
            <a:ext cx="5105400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7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914400"/>
            <a:ext cx="7196138" cy="836613"/>
          </a:xfrm>
        </p:spPr>
        <p:txBody>
          <a:bodyPr>
            <a:normAutofit fontScale="90000"/>
          </a:bodyPr>
          <a:lstStyle/>
          <a:p>
            <a:pPr marL="838200" indent="-838200" eaLnBrk="1" hangingPunct="1"/>
            <a:r>
              <a:rPr lang="en-GB" sz="4000" b="1">
                <a:solidFill>
                  <a:srgbClr val="0000FF"/>
                </a:solidFill>
                <a:latin typeface="Palatino" charset="0"/>
              </a:rPr>
              <a:t>The sugar</a:t>
            </a:r>
            <a:r>
              <a:rPr lang="en-GB" sz="4000" b="1">
                <a:latin typeface="Palatino" charset="0"/>
              </a:rPr>
              <a:t> = </a:t>
            </a:r>
            <a:r>
              <a:rPr lang="en-US" sz="4000" b="1">
                <a:solidFill>
                  <a:srgbClr val="CC0000"/>
                </a:solidFill>
                <a:latin typeface="Times New Roman" charset="0"/>
              </a:rPr>
              <a:t>Deoxyribose</a:t>
            </a:r>
            <a:r>
              <a:rPr lang="en-US" sz="4000" b="1">
                <a:solidFill>
                  <a:srgbClr val="0000FF"/>
                </a:solidFill>
                <a:latin typeface="Times New Roman" charset="0"/>
              </a:rPr>
              <a:t/>
            </a:r>
            <a:br>
              <a:rPr lang="en-US" sz="4000" b="1">
                <a:solidFill>
                  <a:srgbClr val="0000FF"/>
                </a:solidFill>
                <a:latin typeface="Times New Roman" charset="0"/>
              </a:rPr>
            </a:br>
            <a:endParaRPr lang="en-GB" sz="4000" b="1">
              <a:solidFill>
                <a:srgbClr val="0000FF"/>
              </a:solidFill>
              <a:latin typeface="Times New Roman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685800" y="3810000"/>
            <a:ext cx="7620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2700000" algn="ctr" rotWithShape="0">
              <a:srgbClr val="808080">
                <a:alpha val="75000"/>
              </a:srgbClr>
            </a:outerShdw>
          </a:effectLst>
        </p:spPr>
        <p:txBody>
          <a:bodyPr anchor="ctr"/>
          <a:lstStyle/>
          <a:p>
            <a:pPr marL="838200" indent="-838200" algn="ctr">
              <a:defRPr/>
            </a:pPr>
            <a:r>
              <a:rPr lang="en-GB" sz="4400" b="1">
                <a:latin typeface="Palatino" pitchFamily="18" charset="0"/>
                <a:ea typeface="+mn-ea"/>
              </a:rPr>
              <a:t>The phosphate</a:t>
            </a:r>
            <a:r>
              <a:rPr lang="en-GB" sz="4400" b="1">
                <a:solidFill>
                  <a:schemeClr val="tx2"/>
                </a:solidFill>
                <a:latin typeface="Palatino" pitchFamily="18" charset="0"/>
                <a:ea typeface="+mn-ea"/>
              </a:rPr>
              <a:t> </a:t>
            </a: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676400"/>
            <a:ext cx="16002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6858000" y="32004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endParaRPr lang="en-US">
              <a:latin typeface="Palatino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4506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029200"/>
            <a:ext cx="1028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2971800" y="2971800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Shape = </a:t>
            </a:r>
            <a:r>
              <a:rPr lang="en-US" dirty="0">
                <a:solidFill>
                  <a:srgbClr val="CC0000"/>
                </a:solidFill>
              </a:rPr>
              <a:t>pentose</a:t>
            </a:r>
          </a:p>
        </p:txBody>
      </p:sp>
      <p:sp>
        <p:nvSpPr>
          <p:cNvPr id="8" name="Rectangle 7"/>
          <p:cNvSpPr/>
          <p:nvPr/>
        </p:nvSpPr>
        <p:spPr>
          <a:xfrm>
            <a:off x="2183234" y="-372293"/>
            <a:ext cx="489054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i="1" dirty="0" smtClean="0">
                <a:solidFill>
                  <a:srgbClr val="660066"/>
                </a:solidFill>
                <a:effectLst/>
                <a:latin typeface="Times New Roman"/>
                <a:cs typeface="Times New Roman"/>
              </a:rPr>
              <a:t>BACKBONE</a:t>
            </a:r>
            <a:endParaRPr lang="en-US" sz="6600" dirty="0">
              <a:solidFill>
                <a:srgbClr val="66006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569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8" grpId="0"/>
      <p:bldP spid="45059" grpId="0"/>
      <p:bldP spid="4506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2705</TotalTime>
  <Words>1099</Words>
  <Application>Microsoft Office PowerPoint</Application>
  <PresentationFormat>On-screen Show (4:3)</PresentationFormat>
  <Paragraphs>198</Paragraphs>
  <Slides>58</Slides>
  <Notes>12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PowerPoint Presentation</vt:lpstr>
      <vt:lpstr>PowerPoint Presentation</vt:lpstr>
      <vt:lpstr>You can tell people apart by their fingerprints because everyone’s are a little bit different…</vt:lpstr>
      <vt:lpstr>PowerPoint Presentation</vt:lpstr>
      <vt:lpstr>DNA is made up of steps and rails like a ladder.</vt:lpstr>
      <vt:lpstr>PowerPoint Presentation</vt:lpstr>
      <vt:lpstr>PowerPoint Presentation</vt:lpstr>
      <vt:lpstr>Building blocks of DNA: Nucleotides</vt:lpstr>
      <vt:lpstr>The sugar = Deoxyribose </vt:lpstr>
      <vt:lpstr>The nitrogenous bases  </vt:lpstr>
      <vt:lpstr>The nitrogenous bases  </vt:lpstr>
      <vt:lpstr>DNA is a polymer formed by base pairing: Base pairing rule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SDP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Kawalpreet Aneja</dc:creator>
  <cp:lastModifiedBy>Preet</cp:lastModifiedBy>
  <cp:revision>112</cp:revision>
  <dcterms:created xsi:type="dcterms:W3CDTF">2017-12-10T19:18:54Z</dcterms:created>
  <dcterms:modified xsi:type="dcterms:W3CDTF">2018-06-28T01:37:57Z</dcterms:modified>
</cp:coreProperties>
</file>